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 id="2147483667" r:id="rId3"/>
    <p:sldMasterId id="2147483678" r:id="rId4"/>
  </p:sldMasterIdLst>
  <p:notesMasterIdLst>
    <p:notesMasterId r:id="rId61"/>
  </p:notesMasterIdLst>
  <p:handoutMasterIdLst>
    <p:handoutMasterId r:id="rId62"/>
  </p:handoutMasterIdLst>
  <p:sldIdLst>
    <p:sldId id="256" r:id="rId5"/>
    <p:sldId id="445" r:id="rId6"/>
    <p:sldId id="446" r:id="rId7"/>
    <p:sldId id="460" r:id="rId8"/>
    <p:sldId id="363" r:id="rId9"/>
    <p:sldId id="465" r:id="rId10"/>
    <p:sldId id="477" r:id="rId11"/>
    <p:sldId id="463" r:id="rId12"/>
    <p:sldId id="461" r:id="rId13"/>
    <p:sldId id="476" r:id="rId14"/>
    <p:sldId id="371" r:id="rId15"/>
    <p:sldId id="474" r:id="rId16"/>
    <p:sldId id="478" r:id="rId17"/>
    <p:sldId id="467" r:id="rId18"/>
    <p:sldId id="480" r:id="rId19"/>
    <p:sldId id="489" r:id="rId20"/>
    <p:sldId id="490" r:id="rId21"/>
    <p:sldId id="274" r:id="rId22"/>
    <p:sldId id="512" r:id="rId23"/>
    <p:sldId id="514" r:id="rId24"/>
    <p:sldId id="513" r:id="rId25"/>
    <p:sldId id="495" r:id="rId26"/>
    <p:sldId id="496" r:id="rId27"/>
    <p:sldId id="494" r:id="rId28"/>
    <p:sldId id="511" r:id="rId29"/>
    <p:sldId id="491" r:id="rId30"/>
    <p:sldId id="507" r:id="rId31"/>
    <p:sldId id="481" r:id="rId32"/>
    <p:sldId id="488" r:id="rId33"/>
    <p:sldId id="469" r:id="rId34"/>
    <p:sldId id="498" r:id="rId35"/>
    <p:sldId id="270" r:id="rId36"/>
    <p:sldId id="499" r:id="rId37"/>
    <p:sldId id="470" r:id="rId38"/>
    <p:sldId id="482" r:id="rId39"/>
    <p:sldId id="462" r:id="rId40"/>
    <p:sldId id="517" r:id="rId41"/>
    <p:sldId id="273" r:id="rId42"/>
    <p:sldId id="471" r:id="rId43"/>
    <p:sldId id="484" r:id="rId44"/>
    <p:sldId id="487" r:id="rId45"/>
    <p:sldId id="485" r:id="rId46"/>
    <p:sldId id="516" r:id="rId47"/>
    <p:sldId id="472" r:id="rId48"/>
    <p:sldId id="509" r:id="rId49"/>
    <p:sldId id="503" r:id="rId50"/>
    <p:sldId id="508" r:id="rId51"/>
    <p:sldId id="501" r:id="rId52"/>
    <p:sldId id="502" r:id="rId53"/>
    <p:sldId id="506" r:id="rId54"/>
    <p:sldId id="483" r:id="rId55"/>
    <p:sldId id="504" r:id="rId56"/>
    <p:sldId id="257" r:id="rId57"/>
    <p:sldId id="505" r:id="rId58"/>
    <p:sldId id="510" r:id="rId59"/>
    <p:sldId id="500"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7CF11D5-07BB-42A2-BC49-9BFB53E70830}">
          <p14:sldIdLst>
            <p14:sldId id="256"/>
            <p14:sldId id="445"/>
            <p14:sldId id="446"/>
            <p14:sldId id="460"/>
            <p14:sldId id="363"/>
          </p14:sldIdLst>
        </p14:section>
        <p14:section name="Module 1" id="{EC81ADBE-7A50-4CE4-8CB6-1D1C421B135F}">
          <p14:sldIdLst>
            <p14:sldId id="465"/>
            <p14:sldId id="477"/>
            <p14:sldId id="463"/>
            <p14:sldId id="461"/>
            <p14:sldId id="476"/>
            <p14:sldId id="371"/>
            <p14:sldId id="474"/>
            <p14:sldId id="478"/>
            <p14:sldId id="467"/>
            <p14:sldId id="480"/>
            <p14:sldId id="489"/>
            <p14:sldId id="490"/>
            <p14:sldId id="274"/>
            <p14:sldId id="512"/>
            <p14:sldId id="514"/>
            <p14:sldId id="513"/>
            <p14:sldId id="495"/>
            <p14:sldId id="496"/>
            <p14:sldId id="494"/>
            <p14:sldId id="511"/>
            <p14:sldId id="491"/>
            <p14:sldId id="507"/>
            <p14:sldId id="481"/>
            <p14:sldId id="488"/>
            <p14:sldId id="469"/>
            <p14:sldId id="498"/>
            <p14:sldId id="270"/>
            <p14:sldId id="499"/>
            <p14:sldId id="470"/>
            <p14:sldId id="482"/>
            <p14:sldId id="462"/>
            <p14:sldId id="517"/>
            <p14:sldId id="273"/>
            <p14:sldId id="471"/>
            <p14:sldId id="484"/>
            <p14:sldId id="487"/>
            <p14:sldId id="485"/>
            <p14:sldId id="516"/>
            <p14:sldId id="472"/>
            <p14:sldId id="509"/>
            <p14:sldId id="503"/>
            <p14:sldId id="508"/>
            <p14:sldId id="501"/>
            <p14:sldId id="502"/>
            <p14:sldId id="506"/>
            <p14:sldId id="483"/>
            <p14:sldId id="504"/>
            <p14:sldId id="257"/>
            <p14:sldId id="505"/>
            <p14:sldId id="510"/>
            <p14:sldId id="50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56"/>
  </p:normalViewPr>
  <p:slideViewPr>
    <p:cSldViewPr snapToGrid="0" snapToObjects="1">
      <p:cViewPr varScale="1">
        <p:scale>
          <a:sx n="114" d="100"/>
          <a:sy n="114" d="100"/>
        </p:scale>
        <p:origin x="414" y="10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63" d="100"/>
          <a:sy n="163" d="100"/>
        </p:scale>
        <p:origin x="4576"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1.xml.rels><?xml version="1.0" encoding="UTF-8" standalone="yes"?>
<Relationships xmlns="http://schemas.openxmlformats.org/package/2006/relationships"><Relationship Id="rId3" Type="http://schemas.openxmlformats.org/officeDocument/2006/relationships/slide" Target="../slides/slide34.xml"/><Relationship Id="rId7" Type="http://schemas.openxmlformats.org/officeDocument/2006/relationships/slide" Target="../slides/slide14.xml"/><Relationship Id="rId2" Type="http://schemas.openxmlformats.org/officeDocument/2006/relationships/slide" Target="../slides/slide10.xml"/><Relationship Id="rId1" Type="http://schemas.openxmlformats.org/officeDocument/2006/relationships/slide" Target="../slides/slide6.xml"/><Relationship Id="rId6" Type="http://schemas.openxmlformats.org/officeDocument/2006/relationships/slide" Target="../slides/slide44.xml"/><Relationship Id="rId5" Type="http://schemas.openxmlformats.org/officeDocument/2006/relationships/slide" Target="../slides/slide39.xml"/><Relationship Id="rId4" Type="http://schemas.openxmlformats.org/officeDocument/2006/relationships/slide" Target="../slides/slide30.xml"/></Relationships>
</file>

<file path=ppt/diagrams/_rels/data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A278DE-9FE3-4B78-A874-C5587141397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0FE08B3-1C7C-4B1D-93D7-D2D6F012ECDE}">
      <dgm:prSet phldrT="[Text]" custT="1"/>
      <dgm:spPr>
        <a:solidFill>
          <a:schemeClr val="accent5">
            <a:lumMod val="20000"/>
            <a:lumOff val="80000"/>
          </a:schemeClr>
        </a:solidFill>
      </dgm:spPr>
      <dgm:t>
        <a:bodyPr/>
        <a:lstStyle/>
        <a:p>
          <a:r>
            <a:rPr lang="en-US" sz="2000" dirty="0">
              <a:solidFill>
                <a:srgbClr val="002060"/>
              </a:solidFill>
            </a:rPr>
            <a:t>1. OSHA Personal Protective Equipment (PPE) Standard</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FCF289BB-A6E9-4234-A02F-A1DC079FEFAD}" type="parTrans" cxnId="{28321F72-4B3B-4281-8E1C-B84DFE84E440}">
      <dgm:prSet/>
      <dgm:spPr/>
      <dgm:t>
        <a:bodyPr/>
        <a:lstStyle/>
        <a:p>
          <a:endParaRPr lang="en-US"/>
        </a:p>
      </dgm:t>
    </dgm:pt>
    <dgm:pt modelId="{290439FE-667E-43C7-BCA4-5AC82003565E}" type="sibTrans" cxnId="{28321F72-4B3B-4281-8E1C-B84DFE84E440}">
      <dgm:prSet/>
      <dgm:spPr/>
      <dgm:t>
        <a:bodyPr/>
        <a:lstStyle/>
        <a:p>
          <a:endParaRPr lang="en-US"/>
        </a:p>
      </dgm:t>
    </dgm:pt>
    <dgm:pt modelId="{D13B7C0E-C463-467A-8F56-269E3A33880D}">
      <dgm:prSet phldrT="[Text]" custT="1"/>
      <dgm:spPr>
        <a:solidFill>
          <a:schemeClr val="accent5">
            <a:lumMod val="60000"/>
            <a:lumOff val="40000"/>
          </a:schemeClr>
        </a:solidFill>
      </dgm:spPr>
      <dgm:t>
        <a:bodyPr/>
        <a:lstStyle/>
        <a:p>
          <a:r>
            <a:rPr lang="en-US" sz="2000" dirty="0">
              <a:solidFill>
                <a:srgbClr val="002060"/>
              </a:solidFill>
            </a:rPr>
            <a:t>2. PPE as a Control: Their Function and Limitations</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9A60AC4D-BC01-4149-9514-C43890C7A36E}" type="parTrans" cxnId="{50236401-7D36-43C1-977B-440ABB7221BD}">
      <dgm:prSet/>
      <dgm:spPr/>
      <dgm:t>
        <a:bodyPr/>
        <a:lstStyle/>
        <a:p>
          <a:endParaRPr lang="en-US"/>
        </a:p>
      </dgm:t>
    </dgm:pt>
    <dgm:pt modelId="{32F815A0-9A6E-4E09-A152-DA16DE0229D9}" type="sibTrans" cxnId="{50236401-7D36-43C1-977B-440ABB7221BD}">
      <dgm:prSet/>
      <dgm:spPr/>
      <dgm:t>
        <a:bodyPr/>
        <a:lstStyle/>
        <a:p>
          <a:endParaRPr lang="en-US"/>
        </a:p>
      </dgm:t>
    </dgm:pt>
    <dgm:pt modelId="{2FBADD04-4789-41FA-AC8F-A6BFFCF56CBB}">
      <dgm:prSet phldrT="[Text]" custT="1"/>
      <dgm:spPr>
        <a:solidFill>
          <a:schemeClr val="accent5">
            <a:lumMod val="75000"/>
          </a:schemeClr>
        </a:solidFill>
      </dgm:spPr>
      <dgm:t>
        <a:bodyPr/>
        <a:lstStyle/>
        <a:p>
          <a:pPr>
            <a:buAutoNum type="romanUcPeriod"/>
          </a:pPr>
          <a:r>
            <a:rPr lang="en-US" sz="2000" dirty="0">
              <a:solidFill>
                <a:srgbClr val="002060"/>
              </a:solidFill>
            </a:rPr>
            <a:t>5. Proper Use of  PPE</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DF6C0B8D-DD97-485D-AD33-0F8D1D5FD631}" type="parTrans" cxnId="{C863FDBA-E32A-40A6-B24C-5D8882715B22}">
      <dgm:prSet/>
      <dgm:spPr/>
      <dgm:t>
        <a:bodyPr/>
        <a:lstStyle/>
        <a:p>
          <a:endParaRPr lang="en-US"/>
        </a:p>
      </dgm:t>
    </dgm:pt>
    <dgm:pt modelId="{7F7649CE-A4D0-4301-A6C7-7A15A134403B}" type="sibTrans" cxnId="{C863FDBA-E32A-40A6-B24C-5D8882715B22}">
      <dgm:prSet/>
      <dgm:spPr/>
      <dgm:t>
        <a:bodyPr/>
        <a:lstStyle/>
        <a:p>
          <a:endParaRPr lang="en-US"/>
        </a:p>
      </dgm:t>
    </dgm:pt>
    <dgm:pt modelId="{12B6443E-C073-46D1-BA37-B3FBD7F23B5B}">
      <dgm:prSet custT="1"/>
      <dgm:spPr>
        <a:solidFill>
          <a:srgbClr val="193C5B"/>
        </a:solidFill>
      </dgm:spPr>
      <dgm:t>
        <a:bodyPr/>
        <a:lstStyle/>
        <a:p>
          <a:r>
            <a:rPr lang="en-US" sz="2000" dirty="0">
              <a:solidFill>
                <a:schemeClr val="accent5">
                  <a:lumMod val="20000"/>
                  <a:lumOff val="80000"/>
                </a:schemeClr>
              </a:solidFill>
            </a:rPr>
            <a:t>4. Do I need a respirator?</a:t>
          </a:r>
          <a:endParaRPr lang="en-US" sz="2000" dirty="0">
            <a:solidFill>
              <a:srgbClr val="002060"/>
            </a:solidFill>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7D83F5C-D3F2-493D-AB4F-FA09F6BE1F31}" type="parTrans" cxnId="{F401D983-FC8E-44D7-8A48-72353EAA9272}">
      <dgm:prSet/>
      <dgm:spPr/>
      <dgm:t>
        <a:bodyPr/>
        <a:lstStyle/>
        <a:p>
          <a:endParaRPr lang="en-US"/>
        </a:p>
      </dgm:t>
    </dgm:pt>
    <dgm:pt modelId="{2BAD158E-B7F8-45E8-9A27-C6CCDD66F4C3}" type="sibTrans" cxnId="{F401D983-FC8E-44D7-8A48-72353EAA9272}">
      <dgm:prSet/>
      <dgm:spPr/>
      <dgm:t>
        <a:bodyPr/>
        <a:lstStyle/>
        <a:p>
          <a:endParaRPr lang="en-US"/>
        </a:p>
      </dgm:t>
    </dgm:pt>
    <dgm:pt modelId="{F2DD4E07-6918-4641-835F-1355E9744E69}">
      <dgm:prSet phldrT="[Text]" custT="1"/>
      <dgm:spPr>
        <a:solidFill>
          <a:schemeClr val="accent5">
            <a:lumMod val="75000"/>
          </a:schemeClr>
        </a:solidFill>
      </dgm:spPr>
      <dgm:t>
        <a:bodyPr/>
        <a:lstStyle/>
        <a:p>
          <a:pPr>
            <a:buAutoNum type="romanUcPeriod"/>
          </a:pPr>
          <a:r>
            <a:rPr lang="en-US" sz="2000" dirty="0">
              <a:solidFill>
                <a:srgbClr val="002060"/>
              </a:solidFill>
            </a:rPr>
            <a:t>6. Maintaining PPE</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FBAE5CC8-DE2C-405E-9074-EAFC5BD81391}" type="parTrans" cxnId="{7A4DDCE7-A810-499B-AE74-6119FF137859}">
      <dgm:prSet/>
      <dgm:spPr/>
      <dgm:t>
        <a:bodyPr/>
        <a:lstStyle/>
        <a:p>
          <a:endParaRPr lang="en-US"/>
        </a:p>
      </dgm:t>
    </dgm:pt>
    <dgm:pt modelId="{5641F2F0-78CA-403A-A8D9-D6C546892306}" type="sibTrans" cxnId="{7A4DDCE7-A810-499B-AE74-6119FF137859}">
      <dgm:prSet/>
      <dgm:spPr/>
      <dgm:t>
        <a:bodyPr/>
        <a:lstStyle/>
        <a:p>
          <a:endParaRPr lang="en-US"/>
        </a:p>
      </dgm:t>
    </dgm:pt>
    <dgm:pt modelId="{C81CBA67-DB57-448F-9B26-24B3639A565E}">
      <dgm:prSet phldrT="[Text]" custT="1"/>
      <dgm:spPr>
        <a:solidFill>
          <a:schemeClr val="accent5">
            <a:lumMod val="75000"/>
          </a:schemeClr>
        </a:solidFill>
      </dgm:spPr>
      <dgm:t>
        <a:bodyPr/>
        <a:lstStyle/>
        <a:p>
          <a:pPr>
            <a:buAutoNum type="romanUcPeriod"/>
          </a:pPr>
          <a:r>
            <a:rPr lang="en-US" sz="2000" dirty="0">
              <a:solidFill>
                <a:srgbClr val="002060"/>
              </a:solidFill>
            </a:rPr>
            <a:t>7. </a:t>
          </a:r>
          <a:r>
            <a:rPr lang="en-US" sz="2000" dirty="0" err="1">
              <a:solidFill>
                <a:srgbClr val="002060"/>
              </a:solidFill>
            </a:rPr>
            <a:t>U</a:t>
          </a:r>
          <a:r>
            <a:rPr lang="en-US" sz="2000" i="1" dirty="0" err="1">
              <a:solidFill>
                <a:srgbClr val="002060"/>
              </a:solidFill>
            </a:rPr>
            <a:t>of</a:t>
          </a:r>
          <a:r>
            <a:rPr lang="en-US" sz="2000" dirty="0" err="1">
              <a:solidFill>
                <a:srgbClr val="002060"/>
              </a:solidFill>
            </a:rPr>
            <a:t>SC</a:t>
          </a:r>
          <a:r>
            <a:rPr lang="en-US" sz="2000" dirty="0">
              <a:solidFill>
                <a:srgbClr val="002060"/>
              </a:solidFill>
            </a:rPr>
            <a:t> Lab PPE Policy</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E71C832F-19C2-43F3-B7EE-46F46E366C31}" type="parTrans" cxnId="{B3D3DBED-D7C9-4049-97D6-86E1242BF8DC}">
      <dgm:prSet/>
      <dgm:spPr/>
      <dgm:t>
        <a:bodyPr/>
        <a:lstStyle/>
        <a:p>
          <a:endParaRPr lang="en-US"/>
        </a:p>
      </dgm:t>
    </dgm:pt>
    <dgm:pt modelId="{AEDC2742-62CA-4F1A-965F-775C495B93B1}" type="sibTrans" cxnId="{B3D3DBED-D7C9-4049-97D6-86E1242BF8DC}">
      <dgm:prSet/>
      <dgm:spPr/>
      <dgm:t>
        <a:bodyPr/>
        <a:lstStyle/>
        <a:p>
          <a:endParaRPr lang="en-US"/>
        </a:p>
      </dgm:t>
    </dgm:pt>
    <dgm:pt modelId="{98EFCC41-4F61-4A2F-900C-5E2E4DAC89AA}">
      <dgm:prSet phldrT="[Text]" custT="1"/>
      <dgm:spPr>
        <a:solidFill>
          <a:schemeClr val="accent5">
            <a:lumMod val="60000"/>
            <a:lumOff val="40000"/>
          </a:schemeClr>
        </a:solidFill>
      </dgm:spPr>
      <dgm:t>
        <a:bodyPr/>
        <a:lstStyle/>
        <a:p>
          <a:r>
            <a:rPr lang="en-US" sz="2000" dirty="0">
              <a:solidFill>
                <a:srgbClr val="002060"/>
              </a:solidFill>
            </a:rPr>
            <a:t>3. PPE Products: Selecting the Appropriate Ones</a:t>
          </a:r>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43CCF614-92CC-40F6-8FE8-CDA211F3B3A6}" type="parTrans" cxnId="{1D8DD279-E01C-400D-90A9-B3F62630BA8A}">
      <dgm:prSet/>
      <dgm:spPr/>
      <dgm:t>
        <a:bodyPr/>
        <a:lstStyle/>
        <a:p>
          <a:endParaRPr lang="en-US"/>
        </a:p>
      </dgm:t>
    </dgm:pt>
    <dgm:pt modelId="{AA965083-E1F1-4CE8-9824-13740A87D803}" type="sibTrans" cxnId="{1D8DD279-E01C-400D-90A9-B3F62630BA8A}">
      <dgm:prSet/>
      <dgm:spPr/>
      <dgm:t>
        <a:bodyPr/>
        <a:lstStyle/>
        <a:p>
          <a:endParaRPr lang="en-US"/>
        </a:p>
      </dgm:t>
    </dgm:pt>
    <dgm:pt modelId="{A87268A8-E5A6-47D1-89A6-96A126FD39EE}" type="pres">
      <dgm:prSet presAssocID="{80A278DE-9FE3-4B78-A874-C55871413977}" presName="diagram" presStyleCnt="0">
        <dgm:presLayoutVars>
          <dgm:dir/>
          <dgm:resizeHandles val="exact"/>
        </dgm:presLayoutVars>
      </dgm:prSet>
      <dgm:spPr/>
    </dgm:pt>
    <dgm:pt modelId="{BF0EC54B-FE55-4D5D-A2D3-292FA15E3C9A}" type="pres">
      <dgm:prSet presAssocID="{B0FE08B3-1C7C-4B1D-93D7-D2D6F012ECDE}" presName="node" presStyleLbl="node1" presStyleIdx="0" presStyleCnt="7">
        <dgm:presLayoutVars>
          <dgm:bulletEnabled val="1"/>
        </dgm:presLayoutVars>
      </dgm:prSet>
      <dgm:spPr/>
    </dgm:pt>
    <dgm:pt modelId="{07681204-224A-40FA-8100-01D246982BD7}" type="pres">
      <dgm:prSet presAssocID="{290439FE-667E-43C7-BCA4-5AC82003565E}" presName="sibTrans" presStyleCnt="0"/>
      <dgm:spPr/>
    </dgm:pt>
    <dgm:pt modelId="{6CCC779E-C8A2-4B05-B69C-B1FDC3192E4D}" type="pres">
      <dgm:prSet presAssocID="{D13B7C0E-C463-467A-8F56-269E3A33880D}" presName="node" presStyleLbl="node1" presStyleIdx="1" presStyleCnt="7">
        <dgm:presLayoutVars>
          <dgm:bulletEnabled val="1"/>
        </dgm:presLayoutVars>
      </dgm:prSet>
      <dgm:spPr/>
    </dgm:pt>
    <dgm:pt modelId="{E2D2F322-1B94-4779-B027-F3C3C8DB140C}" type="pres">
      <dgm:prSet presAssocID="{32F815A0-9A6E-4E09-A152-DA16DE0229D9}" presName="sibTrans" presStyleCnt="0"/>
      <dgm:spPr/>
    </dgm:pt>
    <dgm:pt modelId="{52D2AC43-BB52-4BD1-A406-B01CBA6652BC}" type="pres">
      <dgm:prSet presAssocID="{98EFCC41-4F61-4A2F-900C-5E2E4DAC89AA}" presName="node" presStyleLbl="node1" presStyleIdx="2" presStyleCnt="7">
        <dgm:presLayoutVars>
          <dgm:bulletEnabled val="1"/>
        </dgm:presLayoutVars>
      </dgm:prSet>
      <dgm:spPr/>
    </dgm:pt>
    <dgm:pt modelId="{1D92A7F1-CC3A-4A03-AB7C-86D74596101E}" type="pres">
      <dgm:prSet presAssocID="{AA965083-E1F1-4CE8-9824-13740A87D803}" presName="sibTrans" presStyleCnt="0"/>
      <dgm:spPr/>
    </dgm:pt>
    <dgm:pt modelId="{B413B352-BEE7-4E6C-84EC-B2F33287B06B}" type="pres">
      <dgm:prSet presAssocID="{12B6443E-C073-46D1-BA37-B3FBD7F23B5B}" presName="node" presStyleLbl="node1" presStyleIdx="3" presStyleCnt="7">
        <dgm:presLayoutVars>
          <dgm:bulletEnabled val="1"/>
        </dgm:presLayoutVars>
      </dgm:prSet>
      <dgm:spPr/>
    </dgm:pt>
    <dgm:pt modelId="{30E597FD-4CA0-492A-834A-2E931F9819B6}" type="pres">
      <dgm:prSet presAssocID="{2BAD158E-B7F8-45E8-9A27-C6CCDD66F4C3}" presName="sibTrans" presStyleCnt="0"/>
      <dgm:spPr/>
    </dgm:pt>
    <dgm:pt modelId="{049271D0-E411-4BB7-923E-DA323E0E5401}" type="pres">
      <dgm:prSet presAssocID="{2FBADD04-4789-41FA-AC8F-A6BFFCF56CBB}" presName="node" presStyleLbl="node1" presStyleIdx="4" presStyleCnt="7">
        <dgm:presLayoutVars>
          <dgm:bulletEnabled val="1"/>
        </dgm:presLayoutVars>
      </dgm:prSet>
      <dgm:spPr/>
    </dgm:pt>
    <dgm:pt modelId="{117C2764-2992-41F3-B82A-97DF4CFE9D61}" type="pres">
      <dgm:prSet presAssocID="{7F7649CE-A4D0-4301-A6C7-7A15A134403B}" presName="sibTrans" presStyleCnt="0"/>
      <dgm:spPr/>
    </dgm:pt>
    <dgm:pt modelId="{04648E1C-01CA-407D-BC9D-72A4BBD582BB}" type="pres">
      <dgm:prSet presAssocID="{F2DD4E07-6918-4641-835F-1355E9744E69}" presName="node" presStyleLbl="node1" presStyleIdx="5" presStyleCnt="7">
        <dgm:presLayoutVars>
          <dgm:bulletEnabled val="1"/>
        </dgm:presLayoutVars>
      </dgm:prSet>
      <dgm:spPr/>
    </dgm:pt>
    <dgm:pt modelId="{B09A0B78-BC1D-40DD-A0DC-E98B0BD64395}" type="pres">
      <dgm:prSet presAssocID="{5641F2F0-78CA-403A-A8D9-D6C546892306}" presName="sibTrans" presStyleCnt="0"/>
      <dgm:spPr/>
    </dgm:pt>
    <dgm:pt modelId="{DF81C1A7-8EE0-4AEB-A4E2-AB173DE39E33}" type="pres">
      <dgm:prSet presAssocID="{C81CBA67-DB57-448F-9B26-24B3639A565E}" presName="node" presStyleLbl="node1" presStyleIdx="6" presStyleCnt="7">
        <dgm:presLayoutVars>
          <dgm:bulletEnabled val="1"/>
        </dgm:presLayoutVars>
      </dgm:prSet>
      <dgm:spPr/>
    </dgm:pt>
  </dgm:ptLst>
  <dgm:cxnLst>
    <dgm:cxn modelId="{50236401-7D36-43C1-977B-440ABB7221BD}" srcId="{80A278DE-9FE3-4B78-A874-C55871413977}" destId="{D13B7C0E-C463-467A-8F56-269E3A33880D}" srcOrd="1" destOrd="0" parTransId="{9A60AC4D-BC01-4149-9514-C43890C7A36E}" sibTransId="{32F815A0-9A6E-4E09-A152-DA16DE0229D9}"/>
    <dgm:cxn modelId="{D598FA14-DAA1-4593-B7C3-B17890D808E5}" type="presOf" srcId="{12B6443E-C073-46D1-BA37-B3FBD7F23B5B}" destId="{B413B352-BEE7-4E6C-84EC-B2F33287B06B}" srcOrd="0" destOrd="0" presId="urn:microsoft.com/office/officeart/2005/8/layout/default"/>
    <dgm:cxn modelId="{40BCA21C-2BB0-49CC-B0EE-C695C2AB1185}" type="presOf" srcId="{B0FE08B3-1C7C-4B1D-93D7-D2D6F012ECDE}" destId="{BF0EC54B-FE55-4D5D-A2D3-292FA15E3C9A}" srcOrd="0" destOrd="0" presId="urn:microsoft.com/office/officeart/2005/8/layout/default"/>
    <dgm:cxn modelId="{4C256947-0C77-4D1E-8C38-44992B1EC429}" type="presOf" srcId="{C81CBA67-DB57-448F-9B26-24B3639A565E}" destId="{DF81C1A7-8EE0-4AEB-A4E2-AB173DE39E33}" srcOrd="0" destOrd="0" presId="urn:microsoft.com/office/officeart/2005/8/layout/default"/>
    <dgm:cxn modelId="{7F28B571-A0E9-4F9F-89A4-678ED1AFC002}" type="presOf" srcId="{F2DD4E07-6918-4641-835F-1355E9744E69}" destId="{04648E1C-01CA-407D-BC9D-72A4BBD582BB}" srcOrd="0" destOrd="0" presId="urn:microsoft.com/office/officeart/2005/8/layout/default"/>
    <dgm:cxn modelId="{28321F72-4B3B-4281-8E1C-B84DFE84E440}" srcId="{80A278DE-9FE3-4B78-A874-C55871413977}" destId="{B0FE08B3-1C7C-4B1D-93D7-D2D6F012ECDE}" srcOrd="0" destOrd="0" parTransId="{FCF289BB-A6E9-4234-A02F-A1DC079FEFAD}" sibTransId="{290439FE-667E-43C7-BCA4-5AC82003565E}"/>
    <dgm:cxn modelId="{47140753-45DD-4863-871F-03CE7EA655B6}" type="presOf" srcId="{2FBADD04-4789-41FA-AC8F-A6BFFCF56CBB}" destId="{049271D0-E411-4BB7-923E-DA323E0E5401}" srcOrd="0" destOrd="0" presId="urn:microsoft.com/office/officeart/2005/8/layout/default"/>
    <dgm:cxn modelId="{AC283C76-6161-4A9B-88A0-77310E32881C}" type="presOf" srcId="{80A278DE-9FE3-4B78-A874-C55871413977}" destId="{A87268A8-E5A6-47D1-89A6-96A126FD39EE}" srcOrd="0" destOrd="0" presId="urn:microsoft.com/office/officeart/2005/8/layout/default"/>
    <dgm:cxn modelId="{1D8DD279-E01C-400D-90A9-B3F62630BA8A}" srcId="{80A278DE-9FE3-4B78-A874-C55871413977}" destId="{98EFCC41-4F61-4A2F-900C-5E2E4DAC89AA}" srcOrd="2" destOrd="0" parTransId="{43CCF614-92CC-40F6-8FE8-CDA211F3B3A6}" sibTransId="{AA965083-E1F1-4CE8-9824-13740A87D803}"/>
    <dgm:cxn modelId="{F401D983-FC8E-44D7-8A48-72353EAA9272}" srcId="{80A278DE-9FE3-4B78-A874-C55871413977}" destId="{12B6443E-C073-46D1-BA37-B3FBD7F23B5B}" srcOrd="3" destOrd="0" parTransId="{07D83F5C-D3F2-493D-AB4F-FA09F6BE1F31}" sibTransId="{2BAD158E-B7F8-45E8-9A27-C6CCDD66F4C3}"/>
    <dgm:cxn modelId="{7074C5B5-B7BC-444A-B02B-C09E1B3AB6B1}" type="presOf" srcId="{98EFCC41-4F61-4A2F-900C-5E2E4DAC89AA}" destId="{52D2AC43-BB52-4BD1-A406-B01CBA6652BC}" srcOrd="0" destOrd="0" presId="urn:microsoft.com/office/officeart/2005/8/layout/default"/>
    <dgm:cxn modelId="{10EA32B7-CFA0-498F-B3E3-FF531F14876B}" type="presOf" srcId="{D13B7C0E-C463-467A-8F56-269E3A33880D}" destId="{6CCC779E-C8A2-4B05-B69C-B1FDC3192E4D}" srcOrd="0" destOrd="0" presId="urn:microsoft.com/office/officeart/2005/8/layout/default"/>
    <dgm:cxn modelId="{C863FDBA-E32A-40A6-B24C-5D8882715B22}" srcId="{80A278DE-9FE3-4B78-A874-C55871413977}" destId="{2FBADD04-4789-41FA-AC8F-A6BFFCF56CBB}" srcOrd="4" destOrd="0" parTransId="{DF6C0B8D-DD97-485D-AD33-0F8D1D5FD631}" sibTransId="{7F7649CE-A4D0-4301-A6C7-7A15A134403B}"/>
    <dgm:cxn modelId="{7A4DDCE7-A810-499B-AE74-6119FF137859}" srcId="{80A278DE-9FE3-4B78-A874-C55871413977}" destId="{F2DD4E07-6918-4641-835F-1355E9744E69}" srcOrd="5" destOrd="0" parTransId="{FBAE5CC8-DE2C-405E-9074-EAFC5BD81391}" sibTransId="{5641F2F0-78CA-403A-A8D9-D6C546892306}"/>
    <dgm:cxn modelId="{B3D3DBED-D7C9-4049-97D6-86E1242BF8DC}" srcId="{80A278DE-9FE3-4B78-A874-C55871413977}" destId="{C81CBA67-DB57-448F-9B26-24B3639A565E}" srcOrd="6" destOrd="0" parTransId="{E71C832F-19C2-43F3-B7EE-46F46E366C31}" sibTransId="{AEDC2742-62CA-4F1A-965F-775C495B93B1}"/>
    <dgm:cxn modelId="{B6E50A6C-5021-4062-98DF-EEF3D26F37D9}" type="presParOf" srcId="{A87268A8-E5A6-47D1-89A6-96A126FD39EE}" destId="{BF0EC54B-FE55-4D5D-A2D3-292FA15E3C9A}" srcOrd="0" destOrd="0" presId="urn:microsoft.com/office/officeart/2005/8/layout/default"/>
    <dgm:cxn modelId="{3B525587-D29A-49D6-9CF4-3BA51CEB0DB7}" type="presParOf" srcId="{A87268A8-E5A6-47D1-89A6-96A126FD39EE}" destId="{07681204-224A-40FA-8100-01D246982BD7}" srcOrd="1" destOrd="0" presId="urn:microsoft.com/office/officeart/2005/8/layout/default"/>
    <dgm:cxn modelId="{FDF8378A-CE9E-4DF3-AA09-68E3C4F80B8C}" type="presParOf" srcId="{A87268A8-E5A6-47D1-89A6-96A126FD39EE}" destId="{6CCC779E-C8A2-4B05-B69C-B1FDC3192E4D}" srcOrd="2" destOrd="0" presId="urn:microsoft.com/office/officeart/2005/8/layout/default"/>
    <dgm:cxn modelId="{1D5A6E11-F135-4C52-ABCB-F1A5A92032B7}" type="presParOf" srcId="{A87268A8-E5A6-47D1-89A6-96A126FD39EE}" destId="{E2D2F322-1B94-4779-B027-F3C3C8DB140C}" srcOrd="3" destOrd="0" presId="urn:microsoft.com/office/officeart/2005/8/layout/default"/>
    <dgm:cxn modelId="{5C9BDA1E-153F-462F-B738-0E96D3D9D617}" type="presParOf" srcId="{A87268A8-E5A6-47D1-89A6-96A126FD39EE}" destId="{52D2AC43-BB52-4BD1-A406-B01CBA6652BC}" srcOrd="4" destOrd="0" presId="urn:microsoft.com/office/officeart/2005/8/layout/default"/>
    <dgm:cxn modelId="{1D8D9EA1-06CB-482A-B99E-C0ADB96B0379}" type="presParOf" srcId="{A87268A8-E5A6-47D1-89A6-96A126FD39EE}" destId="{1D92A7F1-CC3A-4A03-AB7C-86D74596101E}" srcOrd="5" destOrd="0" presId="urn:microsoft.com/office/officeart/2005/8/layout/default"/>
    <dgm:cxn modelId="{D68159CD-220B-4EF2-BB10-7B2079645479}" type="presParOf" srcId="{A87268A8-E5A6-47D1-89A6-96A126FD39EE}" destId="{B413B352-BEE7-4E6C-84EC-B2F33287B06B}" srcOrd="6" destOrd="0" presId="urn:microsoft.com/office/officeart/2005/8/layout/default"/>
    <dgm:cxn modelId="{1B86E99C-F3F6-4BF0-988C-6FEB39BEDA88}" type="presParOf" srcId="{A87268A8-E5A6-47D1-89A6-96A126FD39EE}" destId="{30E597FD-4CA0-492A-834A-2E931F9819B6}" srcOrd="7" destOrd="0" presId="urn:microsoft.com/office/officeart/2005/8/layout/default"/>
    <dgm:cxn modelId="{D5979586-3F08-4744-94F1-E58949CAABE0}" type="presParOf" srcId="{A87268A8-E5A6-47D1-89A6-96A126FD39EE}" destId="{049271D0-E411-4BB7-923E-DA323E0E5401}" srcOrd="8" destOrd="0" presId="urn:microsoft.com/office/officeart/2005/8/layout/default"/>
    <dgm:cxn modelId="{2D2A5D5B-4F07-4001-AC29-BEBBBE5AEB12}" type="presParOf" srcId="{A87268A8-E5A6-47D1-89A6-96A126FD39EE}" destId="{117C2764-2992-41F3-B82A-97DF4CFE9D61}" srcOrd="9" destOrd="0" presId="urn:microsoft.com/office/officeart/2005/8/layout/default"/>
    <dgm:cxn modelId="{09AA3B91-7EAF-4B2C-A4CE-47261E775ECD}" type="presParOf" srcId="{A87268A8-E5A6-47D1-89A6-96A126FD39EE}" destId="{04648E1C-01CA-407D-BC9D-72A4BBD582BB}" srcOrd="10" destOrd="0" presId="urn:microsoft.com/office/officeart/2005/8/layout/default"/>
    <dgm:cxn modelId="{063C0277-FE07-439E-BE4D-DED57558C012}" type="presParOf" srcId="{A87268A8-E5A6-47D1-89A6-96A126FD39EE}" destId="{B09A0B78-BC1D-40DD-A0DC-E98B0BD64395}" srcOrd="11" destOrd="0" presId="urn:microsoft.com/office/officeart/2005/8/layout/default"/>
    <dgm:cxn modelId="{EB1F8B83-60D7-4780-B67E-3187BDC42BD0}" type="presParOf" srcId="{A87268A8-E5A6-47D1-89A6-96A126FD39EE}" destId="{DF81C1A7-8EE0-4AEB-A4E2-AB173DE39E33}"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0EAF5F-391A-E64D-AA4E-753B66228168}" type="doc">
      <dgm:prSet loTypeId="urn:microsoft.com/office/officeart/2005/8/layout/pyramid3" loCatId="" qsTypeId="urn:microsoft.com/office/officeart/2005/8/quickstyle/simple4" qsCatId="simple" csTypeId="urn:microsoft.com/office/officeart/2005/8/colors/accent1_2" csCatId="accent1" phldr="1"/>
      <dgm:spPr/>
    </dgm:pt>
    <dgm:pt modelId="{2E85AAFE-CA04-F94D-B5C0-3EFD4819AC50}">
      <dgm:prSet phldrT="[Text]"/>
      <dgm:spPr/>
      <dgm:t>
        <a:bodyPr/>
        <a:lstStyle/>
        <a:p>
          <a:r>
            <a:rPr lang="en-US" i="1" dirty="0">
              <a:solidFill>
                <a:schemeClr val="bg1"/>
              </a:solidFill>
            </a:rPr>
            <a:t>Elimination, substitution, downscaling</a:t>
          </a:r>
        </a:p>
      </dgm:t>
    </dgm:pt>
    <dgm:pt modelId="{1FE86DF6-8CF2-644B-B43D-2E832201D80E}" type="parTrans" cxnId="{CCD428B3-6EF1-B34E-9B45-3181A7DC3640}">
      <dgm:prSet/>
      <dgm:spPr/>
      <dgm:t>
        <a:bodyPr/>
        <a:lstStyle/>
        <a:p>
          <a:endParaRPr lang="en-US"/>
        </a:p>
      </dgm:t>
    </dgm:pt>
    <dgm:pt modelId="{2F6CA662-5D57-B144-9D72-3CEC2E4A0BD6}" type="sibTrans" cxnId="{CCD428B3-6EF1-B34E-9B45-3181A7DC3640}">
      <dgm:prSet/>
      <dgm:spPr/>
      <dgm:t>
        <a:bodyPr/>
        <a:lstStyle/>
        <a:p>
          <a:endParaRPr lang="en-US"/>
        </a:p>
      </dgm:t>
    </dgm:pt>
    <dgm:pt modelId="{08D28D39-E0E3-BB4A-B296-48CC4BD72642}">
      <dgm:prSet phldrT="[Text]"/>
      <dgm:spPr/>
      <dgm:t>
        <a:bodyPr/>
        <a:lstStyle/>
        <a:p>
          <a:r>
            <a:rPr lang="en-US" i="1" dirty="0">
              <a:solidFill>
                <a:schemeClr val="bg1"/>
              </a:solidFill>
            </a:rPr>
            <a:t>Engineering</a:t>
          </a:r>
        </a:p>
      </dgm:t>
    </dgm:pt>
    <dgm:pt modelId="{12278D2A-777A-834D-B28A-2B5D2D88BB63}" type="parTrans" cxnId="{80F239CD-9724-5B42-937A-E1DD84DCCB0D}">
      <dgm:prSet/>
      <dgm:spPr/>
      <dgm:t>
        <a:bodyPr/>
        <a:lstStyle/>
        <a:p>
          <a:endParaRPr lang="en-US"/>
        </a:p>
      </dgm:t>
    </dgm:pt>
    <dgm:pt modelId="{0A4BA148-0F2B-064C-B018-B34779360FE6}" type="sibTrans" cxnId="{80F239CD-9724-5B42-937A-E1DD84DCCB0D}">
      <dgm:prSet/>
      <dgm:spPr/>
      <dgm:t>
        <a:bodyPr/>
        <a:lstStyle/>
        <a:p>
          <a:endParaRPr lang="en-US"/>
        </a:p>
      </dgm:t>
    </dgm:pt>
    <dgm:pt modelId="{9C2869A7-F203-3F4A-90D8-A38A02808B67}">
      <dgm:prSet phldrT="[Text]"/>
      <dgm:spPr/>
      <dgm:t>
        <a:bodyPr/>
        <a:lstStyle/>
        <a:p>
          <a:r>
            <a:rPr lang="en-US" i="1" dirty="0">
              <a:solidFill>
                <a:schemeClr val="bg1"/>
              </a:solidFill>
            </a:rPr>
            <a:t>Administrative</a:t>
          </a:r>
        </a:p>
      </dgm:t>
    </dgm:pt>
    <dgm:pt modelId="{52EEFFA0-BA71-9044-87FF-1412AD273315}" type="parTrans" cxnId="{328BB7EB-C02F-574C-BEAF-C229BD2AF73B}">
      <dgm:prSet/>
      <dgm:spPr/>
      <dgm:t>
        <a:bodyPr/>
        <a:lstStyle/>
        <a:p>
          <a:endParaRPr lang="en-US"/>
        </a:p>
      </dgm:t>
    </dgm:pt>
    <dgm:pt modelId="{D65910A2-99A7-8744-9C7E-B9DE1DCA5324}" type="sibTrans" cxnId="{328BB7EB-C02F-574C-BEAF-C229BD2AF73B}">
      <dgm:prSet/>
      <dgm:spPr/>
      <dgm:t>
        <a:bodyPr/>
        <a:lstStyle/>
        <a:p>
          <a:endParaRPr lang="en-US"/>
        </a:p>
      </dgm:t>
    </dgm:pt>
    <dgm:pt modelId="{37D4FDF5-CA58-844F-9289-8851659EABC7}">
      <dgm:prSet phldrT="[Text]"/>
      <dgm:spPr/>
      <dgm:t>
        <a:bodyPr/>
        <a:lstStyle/>
        <a:p>
          <a:r>
            <a:rPr lang="en-US" b="1" dirty="0">
              <a:solidFill>
                <a:schemeClr val="accent4">
                  <a:lumMod val="75000"/>
                </a:schemeClr>
              </a:solidFill>
            </a:rPr>
            <a:t>Personal Protective Equipment</a:t>
          </a:r>
        </a:p>
      </dgm:t>
    </dgm:pt>
    <dgm:pt modelId="{3E33A2F7-078F-0647-9246-4F01A8CBDC88}" type="parTrans" cxnId="{6DE0C96B-9976-0044-81A4-DAE952AB6FA4}">
      <dgm:prSet/>
      <dgm:spPr/>
      <dgm:t>
        <a:bodyPr/>
        <a:lstStyle/>
        <a:p>
          <a:endParaRPr lang="en-US"/>
        </a:p>
      </dgm:t>
    </dgm:pt>
    <dgm:pt modelId="{A653DA31-780C-9147-A420-241EDF086628}" type="sibTrans" cxnId="{6DE0C96B-9976-0044-81A4-DAE952AB6FA4}">
      <dgm:prSet/>
      <dgm:spPr/>
      <dgm:t>
        <a:bodyPr/>
        <a:lstStyle/>
        <a:p>
          <a:endParaRPr lang="en-US"/>
        </a:p>
      </dgm:t>
    </dgm:pt>
    <dgm:pt modelId="{49C0AC1D-0241-C744-B77A-D54A09FAC270}">
      <dgm:prSet phldrT="[Text]"/>
      <dgm:spPr/>
      <dgm:t>
        <a:bodyPr/>
        <a:lstStyle/>
        <a:p>
          <a:r>
            <a:rPr lang="en-US" b="0" i="0" dirty="0">
              <a:solidFill>
                <a:schemeClr val="tx1"/>
              </a:solidFill>
            </a:rPr>
            <a:t>Emergency Response</a:t>
          </a:r>
        </a:p>
      </dgm:t>
    </dgm:pt>
    <dgm:pt modelId="{8F4D532B-3305-3A45-8B26-8F6B3D340ECA}" type="parTrans" cxnId="{3BCB558A-8847-8247-8000-17584D93B1EB}">
      <dgm:prSet/>
      <dgm:spPr/>
      <dgm:t>
        <a:bodyPr/>
        <a:lstStyle/>
        <a:p>
          <a:endParaRPr lang="en-US"/>
        </a:p>
      </dgm:t>
    </dgm:pt>
    <dgm:pt modelId="{A7392C3A-9620-2948-B3E9-B5817BFA342D}" type="sibTrans" cxnId="{3BCB558A-8847-8247-8000-17584D93B1EB}">
      <dgm:prSet/>
      <dgm:spPr/>
      <dgm:t>
        <a:bodyPr/>
        <a:lstStyle/>
        <a:p>
          <a:endParaRPr lang="en-US"/>
        </a:p>
      </dgm:t>
    </dgm:pt>
    <dgm:pt modelId="{19349F38-40BC-6048-B8D7-2C3C1ECDE29B}" type="pres">
      <dgm:prSet presAssocID="{EF0EAF5F-391A-E64D-AA4E-753B66228168}" presName="Name0" presStyleCnt="0">
        <dgm:presLayoutVars>
          <dgm:dir/>
          <dgm:animLvl val="lvl"/>
          <dgm:resizeHandles val="exact"/>
        </dgm:presLayoutVars>
      </dgm:prSet>
      <dgm:spPr/>
    </dgm:pt>
    <dgm:pt modelId="{C3084CBF-063E-AB49-91F6-1D699465E81A}" type="pres">
      <dgm:prSet presAssocID="{2E85AAFE-CA04-F94D-B5C0-3EFD4819AC50}" presName="Name8" presStyleCnt="0"/>
      <dgm:spPr/>
    </dgm:pt>
    <dgm:pt modelId="{31617B14-A211-7A4F-8E98-12A5DDF4ECA2}" type="pres">
      <dgm:prSet presAssocID="{2E85AAFE-CA04-F94D-B5C0-3EFD4819AC50}" presName="level" presStyleLbl="node1" presStyleIdx="0" presStyleCnt="5" custLinFactNeighborX="1442">
        <dgm:presLayoutVars>
          <dgm:chMax val="1"/>
          <dgm:bulletEnabled val="1"/>
        </dgm:presLayoutVars>
      </dgm:prSet>
      <dgm:spPr/>
    </dgm:pt>
    <dgm:pt modelId="{B6EE688D-72FB-5049-B344-E36E5944D6A0}" type="pres">
      <dgm:prSet presAssocID="{2E85AAFE-CA04-F94D-B5C0-3EFD4819AC50}" presName="levelTx" presStyleLbl="revTx" presStyleIdx="0" presStyleCnt="0">
        <dgm:presLayoutVars>
          <dgm:chMax val="1"/>
          <dgm:bulletEnabled val="1"/>
        </dgm:presLayoutVars>
      </dgm:prSet>
      <dgm:spPr/>
    </dgm:pt>
    <dgm:pt modelId="{B5AD055A-8D63-984E-A104-96CC87E58B78}" type="pres">
      <dgm:prSet presAssocID="{08D28D39-E0E3-BB4A-B296-48CC4BD72642}" presName="Name8" presStyleCnt="0"/>
      <dgm:spPr/>
    </dgm:pt>
    <dgm:pt modelId="{C4F36C46-8BD8-D849-AA17-7EE5276DD209}" type="pres">
      <dgm:prSet presAssocID="{08D28D39-E0E3-BB4A-B296-48CC4BD72642}" presName="level" presStyleLbl="node1" presStyleIdx="1" presStyleCnt="5">
        <dgm:presLayoutVars>
          <dgm:chMax val="1"/>
          <dgm:bulletEnabled val="1"/>
        </dgm:presLayoutVars>
      </dgm:prSet>
      <dgm:spPr/>
    </dgm:pt>
    <dgm:pt modelId="{EF3189DC-21E8-2F4B-8892-3AF75DAB910E}" type="pres">
      <dgm:prSet presAssocID="{08D28D39-E0E3-BB4A-B296-48CC4BD72642}" presName="levelTx" presStyleLbl="revTx" presStyleIdx="0" presStyleCnt="0">
        <dgm:presLayoutVars>
          <dgm:chMax val="1"/>
          <dgm:bulletEnabled val="1"/>
        </dgm:presLayoutVars>
      </dgm:prSet>
      <dgm:spPr/>
    </dgm:pt>
    <dgm:pt modelId="{ABD6D39B-F05D-BD48-9407-0561693CE621}" type="pres">
      <dgm:prSet presAssocID="{9C2869A7-F203-3F4A-90D8-A38A02808B67}" presName="Name8" presStyleCnt="0"/>
      <dgm:spPr/>
    </dgm:pt>
    <dgm:pt modelId="{3847EA3B-42B3-194D-AC6F-E8E1DA9A1EAF}" type="pres">
      <dgm:prSet presAssocID="{9C2869A7-F203-3F4A-90D8-A38A02808B67}" presName="level" presStyleLbl="node1" presStyleIdx="2" presStyleCnt="5">
        <dgm:presLayoutVars>
          <dgm:chMax val="1"/>
          <dgm:bulletEnabled val="1"/>
        </dgm:presLayoutVars>
      </dgm:prSet>
      <dgm:spPr/>
    </dgm:pt>
    <dgm:pt modelId="{2DAA2E88-9799-5346-9633-BAD5470442CC}" type="pres">
      <dgm:prSet presAssocID="{9C2869A7-F203-3F4A-90D8-A38A02808B67}" presName="levelTx" presStyleLbl="revTx" presStyleIdx="0" presStyleCnt="0">
        <dgm:presLayoutVars>
          <dgm:chMax val="1"/>
          <dgm:bulletEnabled val="1"/>
        </dgm:presLayoutVars>
      </dgm:prSet>
      <dgm:spPr/>
    </dgm:pt>
    <dgm:pt modelId="{4C2C06A7-DE5C-6A43-81F7-5F6A275677DF}" type="pres">
      <dgm:prSet presAssocID="{37D4FDF5-CA58-844F-9289-8851659EABC7}" presName="Name8" presStyleCnt="0"/>
      <dgm:spPr/>
    </dgm:pt>
    <dgm:pt modelId="{DEF44CB6-3C31-AB49-888D-7389D84B2538}" type="pres">
      <dgm:prSet presAssocID="{37D4FDF5-CA58-844F-9289-8851659EABC7}" presName="level" presStyleLbl="node1" presStyleIdx="3" presStyleCnt="5">
        <dgm:presLayoutVars>
          <dgm:chMax val="1"/>
          <dgm:bulletEnabled val="1"/>
        </dgm:presLayoutVars>
      </dgm:prSet>
      <dgm:spPr/>
    </dgm:pt>
    <dgm:pt modelId="{ED788910-4F29-6448-A800-FF840B77A25B}" type="pres">
      <dgm:prSet presAssocID="{37D4FDF5-CA58-844F-9289-8851659EABC7}" presName="levelTx" presStyleLbl="revTx" presStyleIdx="0" presStyleCnt="0">
        <dgm:presLayoutVars>
          <dgm:chMax val="1"/>
          <dgm:bulletEnabled val="1"/>
        </dgm:presLayoutVars>
      </dgm:prSet>
      <dgm:spPr/>
    </dgm:pt>
    <dgm:pt modelId="{4BDD7A23-6F86-434D-BB73-6A7D84B24746}" type="pres">
      <dgm:prSet presAssocID="{49C0AC1D-0241-C744-B77A-D54A09FAC270}" presName="Name8" presStyleCnt="0"/>
      <dgm:spPr/>
    </dgm:pt>
    <dgm:pt modelId="{96FE62B0-06DE-7646-B6CD-4232A6D343A3}" type="pres">
      <dgm:prSet presAssocID="{49C0AC1D-0241-C744-B77A-D54A09FAC270}" presName="level" presStyleLbl="node1" presStyleIdx="4" presStyleCnt="5">
        <dgm:presLayoutVars>
          <dgm:chMax val="1"/>
          <dgm:bulletEnabled val="1"/>
        </dgm:presLayoutVars>
      </dgm:prSet>
      <dgm:spPr/>
    </dgm:pt>
    <dgm:pt modelId="{1E433750-5551-3343-A44C-B846FCA8C246}" type="pres">
      <dgm:prSet presAssocID="{49C0AC1D-0241-C744-B77A-D54A09FAC270}" presName="levelTx" presStyleLbl="revTx" presStyleIdx="0" presStyleCnt="0">
        <dgm:presLayoutVars>
          <dgm:chMax val="1"/>
          <dgm:bulletEnabled val="1"/>
        </dgm:presLayoutVars>
      </dgm:prSet>
      <dgm:spPr/>
    </dgm:pt>
  </dgm:ptLst>
  <dgm:cxnLst>
    <dgm:cxn modelId="{218DAB33-F386-FF42-8093-726894A9FEE7}" type="presOf" srcId="{37D4FDF5-CA58-844F-9289-8851659EABC7}" destId="{DEF44CB6-3C31-AB49-888D-7389D84B2538}" srcOrd="0" destOrd="0" presId="urn:microsoft.com/office/officeart/2005/8/layout/pyramid3"/>
    <dgm:cxn modelId="{277DB442-6630-F844-91EF-5D3D53D1637A}" type="presOf" srcId="{37D4FDF5-CA58-844F-9289-8851659EABC7}" destId="{ED788910-4F29-6448-A800-FF840B77A25B}" srcOrd="1" destOrd="0" presId="urn:microsoft.com/office/officeart/2005/8/layout/pyramid3"/>
    <dgm:cxn modelId="{0F960763-C1ED-5646-AA80-D67E89AF77AE}" type="presOf" srcId="{9C2869A7-F203-3F4A-90D8-A38A02808B67}" destId="{2DAA2E88-9799-5346-9633-BAD5470442CC}" srcOrd="1" destOrd="0" presId="urn:microsoft.com/office/officeart/2005/8/layout/pyramid3"/>
    <dgm:cxn modelId="{6DE0C96B-9976-0044-81A4-DAE952AB6FA4}" srcId="{EF0EAF5F-391A-E64D-AA4E-753B66228168}" destId="{37D4FDF5-CA58-844F-9289-8851659EABC7}" srcOrd="3" destOrd="0" parTransId="{3E33A2F7-078F-0647-9246-4F01A8CBDC88}" sibTransId="{A653DA31-780C-9147-A420-241EDF086628}"/>
    <dgm:cxn modelId="{B6AA1276-C1F0-C042-9924-D7B45CE3E6BC}" type="presOf" srcId="{08D28D39-E0E3-BB4A-B296-48CC4BD72642}" destId="{C4F36C46-8BD8-D849-AA17-7EE5276DD209}" srcOrd="0" destOrd="0" presId="urn:microsoft.com/office/officeart/2005/8/layout/pyramid3"/>
    <dgm:cxn modelId="{F5BEB258-319A-2D45-A953-8A3782889F66}" type="presOf" srcId="{49C0AC1D-0241-C744-B77A-D54A09FAC270}" destId="{96FE62B0-06DE-7646-B6CD-4232A6D343A3}" srcOrd="0" destOrd="0" presId="urn:microsoft.com/office/officeart/2005/8/layout/pyramid3"/>
    <dgm:cxn modelId="{3BCB558A-8847-8247-8000-17584D93B1EB}" srcId="{EF0EAF5F-391A-E64D-AA4E-753B66228168}" destId="{49C0AC1D-0241-C744-B77A-D54A09FAC270}" srcOrd="4" destOrd="0" parTransId="{8F4D532B-3305-3A45-8B26-8F6B3D340ECA}" sibTransId="{A7392C3A-9620-2948-B3E9-B5817BFA342D}"/>
    <dgm:cxn modelId="{07270998-A37C-2943-A5E8-B0AA17CB2A34}" type="presOf" srcId="{49C0AC1D-0241-C744-B77A-D54A09FAC270}" destId="{1E433750-5551-3343-A44C-B846FCA8C246}" srcOrd="1" destOrd="0" presId="urn:microsoft.com/office/officeart/2005/8/layout/pyramid3"/>
    <dgm:cxn modelId="{CCD428B3-6EF1-B34E-9B45-3181A7DC3640}" srcId="{EF0EAF5F-391A-E64D-AA4E-753B66228168}" destId="{2E85AAFE-CA04-F94D-B5C0-3EFD4819AC50}" srcOrd="0" destOrd="0" parTransId="{1FE86DF6-8CF2-644B-B43D-2E832201D80E}" sibTransId="{2F6CA662-5D57-B144-9D72-3CEC2E4A0BD6}"/>
    <dgm:cxn modelId="{EE2C0EBD-BBC2-8045-B5E5-E1E9EB1B8882}" type="presOf" srcId="{9C2869A7-F203-3F4A-90D8-A38A02808B67}" destId="{3847EA3B-42B3-194D-AC6F-E8E1DA9A1EAF}" srcOrd="0" destOrd="0" presId="urn:microsoft.com/office/officeart/2005/8/layout/pyramid3"/>
    <dgm:cxn modelId="{EE48D8C9-F068-F943-8D5B-96C832199B53}" type="presOf" srcId="{08D28D39-E0E3-BB4A-B296-48CC4BD72642}" destId="{EF3189DC-21E8-2F4B-8892-3AF75DAB910E}" srcOrd="1" destOrd="0" presId="urn:microsoft.com/office/officeart/2005/8/layout/pyramid3"/>
    <dgm:cxn modelId="{80F239CD-9724-5B42-937A-E1DD84DCCB0D}" srcId="{EF0EAF5F-391A-E64D-AA4E-753B66228168}" destId="{08D28D39-E0E3-BB4A-B296-48CC4BD72642}" srcOrd="1" destOrd="0" parTransId="{12278D2A-777A-834D-B28A-2B5D2D88BB63}" sibTransId="{0A4BA148-0F2B-064C-B018-B34779360FE6}"/>
    <dgm:cxn modelId="{36A543CF-3464-6742-9596-CCBB484D969F}" type="presOf" srcId="{2E85AAFE-CA04-F94D-B5C0-3EFD4819AC50}" destId="{B6EE688D-72FB-5049-B344-E36E5944D6A0}" srcOrd="1" destOrd="0" presId="urn:microsoft.com/office/officeart/2005/8/layout/pyramid3"/>
    <dgm:cxn modelId="{B64C7ED1-A591-334B-A4E7-C8F64660E5AC}" type="presOf" srcId="{2E85AAFE-CA04-F94D-B5C0-3EFD4819AC50}" destId="{31617B14-A211-7A4F-8E98-12A5DDF4ECA2}" srcOrd="0" destOrd="0" presId="urn:microsoft.com/office/officeart/2005/8/layout/pyramid3"/>
    <dgm:cxn modelId="{328BB7EB-C02F-574C-BEAF-C229BD2AF73B}" srcId="{EF0EAF5F-391A-E64D-AA4E-753B66228168}" destId="{9C2869A7-F203-3F4A-90D8-A38A02808B67}" srcOrd="2" destOrd="0" parTransId="{52EEFFA0-BA71-9044-87FF-1412AD273315}" sibTransId="{D65910A2-99A7-8744-9C7E-B9DE1DCA5324}"/>
    <dgm:cxn modelId="{999684EE-A011-C141-B9C6-800B48FB319E}" type="presOf" srcId="{EF0EAF5F-391A-E64D-AA4E-753B66228168}" destId="{19349F38-40BC-6048-B8D7-2C3C1ECDE29B}" srcOrd="0" destOrd="0" presId="urn:microsoft.com/office/officeart/2005/8/layout/pyramid3"/>
    <dgm:cxn modelId="{BB439F5C-9383-434C-B6CB-6950F3ED6A6C}" type="presParOf" srcId="{19349F38-40BC-6048-B8D7-2C3C1ECDE29B}" destId="{C3084CBF-063E-AB49-91F6-1D699465E81A}" srcOrd="0" destOrd="0" presId="urn:microsoft.com/office/officeart/2005/8/layout/pyramid3"/>
    <dgm:cxn modelId="{7B5D376C-3330-274C-92DD-58C67D59543E}" type="presParOf" srcId="{C3084CBF-063E-AB49-91F6-1D699465E81A}" destId="{31617B14-A211-7A4F-8E98-12A5DDF4ECA2}" srcOrd="0" destOrd="0" presId="urn:microsoft.com/office/officeart/2005/8/layout/pyramid3"/>
    <dgm:cxn modelId="{89D183A6-B7D1-F340-81D1-ACB6BE26B236}" type="presParOf" srcId="{C3084CBF-063E-AB49-91F6-1D699465E81A}" destId="{B6EE688D-72FB-5049-B344-E36E5944D6A0}" srcOrd="1" destOrd="0" presId="urn:microsoft.com/office/officeart/2005/8/layout/pyramid3"/>
    <dgm:cxn modelId="{3348CF16-7940-AC4D-8705-99D2D658CE22}" type="presParOf" srcId="{19349F38-40BC-6048-B8D7-2C3C1ECDE29B}" destId="{B5AD055A-8D63-984E-A104-96CC87E58B78}" srcOrd="1" destOrd="0" presId="urn:microsoft.com/office/officeart/2005/8/layout/pyramid3"/>
    <dgm:cxn modelId="{0CAF2057-CBDA-C34F-9EBF-C9B948192CC6}" type="presParOf" srcId="{B5AD055A-8D63-984E-A104-96CC87E58B78}" destId="{C4F36C46-8BD8-D849-AA17-7EE5276DD209}" srcOrd="0" destOrd="0" presId="urn:microsoft.com/office/officeart/2005/8/layout/pyramid3"/>
    <dgm:cxn modelId="{29A9152F-60A5-CF43-8A30-EB7F0058301C}" type="presParOf" srcId="{B5AD055A-8D63-984E-A104-96CC87E58B78}" destId="{EF3189DC-21E8-2F4B-8892-3AF75DAB910E}" srcOrd="1" destOrd="0" presId="urn:microsoft.com/office/officeart/2005/8/layout/pyramid3"/>
    <dgm:cxn modelId="{FB779FAA-80DE-0A42-87FA-409CFD83DCE9}" type="presParOf" srcId="{19349F38-40BC-6048-B8D7-2C3C1ECDE29B}" destId="{ABD6D39B-F05D-BD48-9407-0561693CE621}" srcOrd="2" destOrd="0" presId="urn:microsoft.com/office/officeart/2005/8/layout/pyramid3"/>
    <dgm:cxn modelId="{9C9CC1E8-4DFC-BD4A-A3CE-C5EF9188660D}" type="presParOf" srcId="{ABD6D39B-F05D-BD48-9407-0561693CE621}" destId="{3847EA3B-42B3-194D-AC6F-E8E1DA9A1EAF}" srcOrd="0" destOrd="0" presId="urn:microsoft.com/office/officeart/2005/8/layout/pyramid3"/>
    <dgm:cxn modelId="{6EFCDDFD-52BB-1847-910B-E2628A88FE99}" type="presParOf" srcId="{ABD6D39B-F05D-BD48-9407-0561693CE621}" destId="{2DAA2E88-9799-5346-9633-BAD5470442CC}" srcOrd="1" destOrd="0" presId="urn:microsoft.com/office/officeart/2005/8/layout/pyramid3"/>
    <dgm:cxn modelId="{B0730A8D-1189-FC48-AB04-B09818A828CC}" type="presParOf" srcId="{19349F38-40BC-6048-B8D7-2C3C1ECDE29B}" destId="{4C2C06A7-DE5C-6A43-81F7-5F6A275677DF}" srcOrd="3" destOrd="0" presId="urn:microsoft.com/office/officeart/2005/8/layout/pyramid3"/>
    <dgm:cxn modelId="{90ECE912-1185-E64A-AF85-EFF7E7DD5E04}" type="presParOf" srcId="{4C2C06A7-DE5C-6A43-81F7-5F6A275677DF}" destId="{DEF44CB6-3C31-AB49-888D-7389D84B2538}" srcOrd="0" destOrd="0" presId="urn:microsoft.com/office/officeart/2005/8/layout/pyramid3"/>
    <dgm:cxn modelId="{56D6C11D-8085-3046-8321-09469CCAC260}" type="presParOf" srcId="{4C2C06A7-DE5C-6A43-81F7-5F6A275677DF}" destId="{ED788910-4F29-6448-A800-FF840B77A25B}" srcOrd="1" destOrd="0" presId="urn:microsoft.com/office/officeart/2005/8/layout/pyramid3"/>
    <dgm:cxn modelId="{25B68363-ADBB-7C48-ADBA-DF5893057343}" type="presParOf" srcId="{19349F38-40BC-6048-B8D7-2C3C1ECDE29B}" destId="{4BDD7A23-6F86-434D-BB73-6A7D84B24746}" srcOrd="4" destOrd="0" presId="urn:microsoft.com/office/officeart/2005/8/layout/pyramid3"/>
    <dgm:cxn modelId="{4B6256B1-E52C-A34A-B417-D8F2ADF97B8A}" type="presParOf" srcId="{4BDD7A23-6F86-434D-BB73-6A7D84B24746}" destId="{96FE62B0-06DE-7646-B6CD-4232A6D343A3}" srcOrd="0" destOrd="0" presId="urn:microsoft.com/office/officeart/2005/8/layout/pyramid3"/>
    <dgm:cxn modelId="{EDCC5830-23F4-984F-8B96-67E2DA826556}" type="presParOf" srcId="{4BDD7A23-6F86-434D-BB73-6A7D84B24746}" destId="{1E433750-5551-3343-A44C-B846FCA8C246}"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193F28-107C-4A92-A783-35EB022DF472}" type="doc">
      <dgm:prSet loTypeId="urn:microsoft.com/office/officeart/2005/8/layout/process1" loCatId="process" qsTypeId="urn:microsoft.com/office/officeart/2005/8/quickstyle/simple1" qsCatId="simple" csTypeId="urn:microsoft.com/office/officeart/2005/8/colors/accent1_2" csCatId="accent1" phldr="1"/>
      <dgm:spPr/>
    </dgm:pt>
    <dgm:pt modelId="{5DE6CC7E-0E6E-4D79-AF1C-C66BFA2CE2E9}">
      <dgm:prSet phldrT="[Text]"/>
      <dgm:spPr/>
      <dgm:t>
        <a:bodyPr/>
        <a:lstStyle/>
        <a:p>
          <a:pPr algn="l">
            <a:spcAft>
              <a:spcPts val="1200"/>
            </a:spcAft>
          </a:pPr>
          <a:r>
            <a:rPr lang="en-US" b="1" dirty="0"/>
            <a:t>Supervisor conducts hazard and risk assessment </a:t>
          </a:r>
        </a:p>
        <a:p>
          <a:pPr algn="l">
            <a:spcAft>
              <a:spcPts val="1200"/>
            </a:spcAft>
          </a:pPr>
          <a:r>
            <a:rPr lang="en-US" dirty="0"/>
            <a:t>- identify the correct type of PPEs to protect against hazards present </a:t>
          </a:r>
        </a:p>
        <a:p>
          <a:pPr algn="l">
            <a:spcAft>
              <a:spcPts val="1200"/>
            </a:spcAft>
          </a:pPr>
          <a:r>
            <a:rPr lang="en-US" dirty="0"/>
            <a:t>-identify PPE with a level of protection appropriate for the level of risk</a:t>
          </a:r>
        </a:p>
      </dgm:t>
    </dgm:pt>
    <dgm:pt modelId="{2F308413-0562-4685-B57B-760D757034A8}" type="parTrans" cxnId="{6D920AD2-99D3-492A-92E1-2C8CD685C227}">
      <dgm:prSet/>
      <dgm:spPr/>
      <dgm:t>
        <a:bodyPr/>
        <a:lstStyle/>
        <a:p>
          <a:endParaRPr lang="en-US"/>
        </a:p>
      </dgm:t>
    </dgm:pt>
    <dgm:pt modelId="{38027C21-0986-446D-AB66-CE1B7768D192}" type="sibTrans" cxnId="{6D920AD2-99D3-492A-92E1-2C8CD685C227}">
      <dgm:prSet/>
      <dgm:spPr/>
      <dgm:t>
        <a:bodyPr/>
        <a:lstStyle/>
        <a:p>
          <a:endParaRPr lang="en-US"/>
        </a:p>
      </dgm:t>
    </dgm:pt>
    <dgm:pt modelId="{10EC6006-2F6C-435F-AFF0-4A5DBCC38BF4}">
      <dgm:prSet phldrT="[Text]"/>
      <dgm:spPr/>
      <dgm:t>
        <a:bodyPr/>
        <a:lstStyle/>
        <a:p>
          <a:pPr algn="l">
            <a:spcAft>
              <a:spcPts val="1200"/>
            </a:spcAft>
          </a:pPr>
          <a:r>
            <a:rPr lang="en-US" dirty="0"/>
            <a:t>Select PPE according to wearing and fitting - one size may not fit all</a:t>
          </a:r>
        </a:p>
        <a:p>
          <a:pPr algn="l">
            <a:spcAft>
              <a:spcPts val="1200"/>
            </a:spcAft>
          </a:pPr>
          <a:r>
            <a:rPr lang="en-US" dirty="0"/>
            <a:t>Select PPE that is user friendly- one that fits the individual correctly</a:t>
          </a:r>
        </a:p>
      </dgm:t>
    </dgm:pt>
    <dgm:pt modelId="{5BFF698B-FA16-4276-A280-433C9ADF30AA}" type="parTrans" cxnId="{9400AB5A-F729-4157-8869-448AFBFE4907}">
      <dgm:prSet/>
      <dgm:spPr/>
      <dgm:t>
        <a:bodyPr/>
        <a:lstStyle/>
        <a:p>
          <a:endParaRPr lang="en-US"/>
        </a:p>
      </dgm:t>
    </dgm:pt>
    <dgm:pt modelId="{1C8B004E-7EDB-4E4D-A867-59CB86AA2D50}" type="sibTrans" cxnId="{9400AB5A-F729-4157-8869-448AFBFE4907}">
      <dgm:prSet/>
      <dgm:spPr/>
      <dgm:t>
        <a:bodyPr/>
        <a:lstStyle/>
        <a:p>
          <a:endParaRPr lang="en-US"/>
        </a:p>
      </dgm:t>
    </dgm:pt>
    <dgm:pt modelId="{1831C07E-C559-4291-BD4D-8ED3F21B854E}">
      <dgm:prSet phldrT="[Text]"/>
      <dgm:spPr/>
      <dgm:t>
        <a:bodyPr/>
        <a:lstStyle/>
        <a:p>
          <a:pPr algn="l"/>
          <a:r>
            <a:rPr lang="en-US" dirty="0"/>
            <a:t>Consider individual medical conditions that may restrict the wearing of PPEs (i.e. allergies, vision, etc.)</a:t>
          </a:r>
        </a:p>
      </dgm:t>
    </dgm:pt>
    <dgm:pt modelId="{D77B4A66-9CD4-4BB5-8251-80E778E6DD80}" type="parTrans" cxnId="{D8B9B0BB-5017-4C36-9261-8D6D29176E5A}">
      <dgm:prSet/>
      <dgm:spPr/>
      <dgm:t>
        <a:bodyPr/>
        <a:lstStyle/>
        <a:p>
          <a:endParaRPr lang="en-US"/>
        </a:p>
      </dgm:t>
    </dgm:pt>
    <dgm:pt modelId="{E22D50D8-8F93-4D36-A563-536EF9F55110}" type="sibTrans" cxnId="{D8B9B0BB-5017-4C36-9261-8D6D29176E5A}">
      <dgm:prSet/>
      <dgm:spPr/>
      <dgm:t>
        <a:bodyPr/>
        <a:lstStyle/>
        <a:p>
          <a:endParaRPr lang="en-US"/>
        </a:p>
      </dgm:t>
    </dgm:pt>
    <dgm:pt modelId="{0508B79D-5A97-4DA0-AF9E-5CC086C1F180}">
      <dgm:prSet phldrT="[Text]"/>
      <dgm:spPr/>
      <dgm:t>
        <a:bodyPr/>
        <a:lstStyle/>
        <a:p>
          <a:pPr algn="l">
            <a:spcAft>
              <a:spcPts val="1200"/>
            </a:spcAft>
          </a:pPr>
          <a:r>
            <a:rPr lang="en-US" dirty="0"/>
            <a:t>Ensure that the selected PPE is designed, manufactured, and tested in compliance with nationally recognized safety and performance standards (</a:t>
          </a:r>
          <a:r>
            <a:rPr lang="en-US" i="1" dirty="0"/>
            <a:t>i.e</a:t>
          </a:r>
          <a:r>
            <a:rPr lang="en-US" dirty="0"/>
            <a:t>., ANSI Z87, UL Listed, CE Marked).   </a:t>
          </a:r>
        </a:p>
      </dgm:t>
    </dgm:pt>
    <dgm:pt modelId="{9E9625A5-4F28-41C9-8F5F-45655E5080E9}" type="parTrans" cxnId="{974AEEC4-4139-4818-9BFA-DCE976064146}">
      <dgm:prSet/>
      <dgm:spPr/>
      <dgm:t>
        <a:bodyPr/>
        <a:lstStyle/>
        <a:p>
          <a:endParaRPr lang="en-US"/>
        </a:p>
      </dgm:t>
    </dgm:pt>
    <dgm:pt modelId="{BABBB08A-AEE1-4C5C-91F6-7B3280E1A81C}" type="sibTrans" cxnId="{974AEEC4-4139-4818-9BFA-DCE976064146}">
      <dgm:prSet/>
      <dgm:spPr/>
      <dgm:t>
        <a:bodyPr/>
        <a:lstStyle/>
        <a:p>
          <a:endParaRPr lang="en-US"/>
        </a:p>
      </dgm:t>
    </dgm:pt>
    <dgm:pt modelId="{9030237C-8268-4245-A265-83DACF280E17}" type="pres">
      <dgm:prSet presAssocID="{CB193F28-107C-4A92-A783-35EB022DF472}" presName="Name0" presStyleCnt="0">
        <dgm:presLayoutVars>
          <dgm:dir/>
          <dgm:resizeHandles val="exact"/>
        </dgm:presLayoutVars>
      </dgm:prSet>
      <dgm:spPr/>
    </dgm:pt>
    <dgm:pt modelId="{8A8145FB-FF75-4E3D-A7C2-218E130DC9C2}" type="pres">
      <dgm:prSet presAssocID="{5DE6CC7E-0E6E-4D79-AF1C-C66BFA2CE2E9}" presName="node" presStyleLbl="node1" presStyleIdx="0" presStyleCnt="4">
        <dgm:presLayoutVars>
          <dgm:bulletEnabled val="1"/>
        </dgm:presLayoutVars>
      </dgm:prSet>
      <dgm:spPr/>
    </dgm:pt>
    <dgm:pt modelId="{70D3E67A-2230-4C56-870A-140D4538D1A5}" type="pres">
      <dgm:prSet presAssocID="{38027C21-0986-446D-AB66-CE1B7768D192}" presName="sibTrans" presStyleLbl="sibTrans2D1" presStyleIdx="0" presStyleCnt="3"/>
      <dgm:spPr/>
    </dgm:pt>
    <dgm:pt modelId="{B2D7BB19-B61C-464E-A289-4C8AF758A26A}" type="pres">
      <dgm:prSet presAssocID="{38027C21-0986-446D-AB66-CE1B7768D192}" presName="connectorText" presStyleLbl="sibTrans2D1" presStyleIdx="0" presStyleCnt="3"/>
      <dgm:spPr/>
    </dgm:pt>
    <dgm:pt modelId="{B2C273BE-B757-4ECA-9C65-E56037948A4F}" type="pres">
      <dgm:prSet presAssocID="{10EC6006-2F6C-435F-AFF0-4A5DBCC38BF4}" presName="node" presStyleLbl="node1" presStyleIdx="1" presStyleCnt="4">
        <dgm:presLayoutVars>
          <dgm:bulletEnabled val="1"/>
        </dgm:presLayoutVars>
      </dgm:prSet>
      <dgm:spPr/>
    </dgm:pt>
    <dgm:pt modelId="{C5599D47-8B53-45FA-9E93-3D476DA32798}" type="pres">
      <dgm:prSet presAssocID="{1C8B004E-7EDB-4E4D-A867-59CB86AA2D50}" presName="sibTrans" presStyleLbl="sibTrans2D1" presStyleIdx="1" presStyleCnt="3"/>
      <dgm:spPr/>
    </dgm:pt>
    <dgm:pt modelId="{6FF59422-81A8-42A5-A595-87DFDFEBE73A}" type="pres">
      <dgm:prSet presAssocID="{1C8B004E-7EDB-4E4D-A867-59CB86AA2D50}" presName="connectorText" presStyleLbl="sibTrans2D1" presStyleIdx="1" presStyleCnt="3"/>
      <dgm:spPr/>
    </dgm:pt>
    <dgm:pt modelId="{050DF617-C447-4A22-B6CE-BD4CB585D4F4}" type="pres">
      <dgm:prSet presAssocID="{1831C07E-C559-4291-BD4D-8ED3F21B854E}" presName="node" presStyleLbl="node1" presStyleIdx="2" presStyleCnt="4">
        <dgm:presLayoutVars>
          <dgm:bulletEnabled val="1"/>
        </dgm:presLayoutVars>
      </dgm:prSet>
      <dgm:spPr/>
    </dgm:pt>
    <dgm:pt modelId="{A4989DB4-48D4-4FAC-9151-E00872348949}" type="pres">
      <dgm:prSet presAssocID="{E22D50D8-8F93-4D36-A563-536EF9F55110}" presName="sibTrans" presStyleLbl="sibTrans2D1" presStyleIdx="2" presStyleCnt="3"/>
      <dgm:spPr/>
    </dgm:pt>
    <dgm:pt modelId="{4D195D30-13D7-4911-9DCA-D8D71CB47694}" type="pres">
      <dgm:prSet presAssocID="{E22D50D8-8F93-4D36-A563-536EF9F55110}" presName="connectorText" presStyleLbl="sibTrans2D1" presStyleIdx="2" presStyleCnt="3"/>
      <dgm:spPr/>
    </dgm:pt>
    <dgm:pt modelId="{486257C5-4A1D-4E21-AF56-598D1C6547B3}" type="pres">
      <dgm:prSet presAssocID="{0508B79D-5A97-4DA0-AF9E-5CC086C1F180}" presName="node" presStyleLbl="node1" presStyleIdx="3" presStyleCnt="4">
        <dgm:presLayoutVars>
          <dgm:bulletEnabled val="1"/>
        </dgm:presLayoutVars>
      </dgm:prSet>
      <dgm:spPr/>
    </dgm:pt>
  </dgm:ptLst>
  <dgm:cxnLst>
    <dgm:cxn modelId="{49B62803-41E8-4689-ACE0-BDBA3C210AF3}" type="presOf" srcId="{1C8B004E-7EDB-4E4D-A867-59CB86AA2D50}" destId="{6FF59422-81A8-42A5-A595-87DFDFEBE73A}" srcOrd="1" destOrd="0" presId="urn:microsoft.com/office/officeart/2005/8/layout/process1"/>
    <dgm:cxn modelId="{D3B0F713-D7EE-44D3-8F12-8321164EF0FD}" type="presOf" srcId="{CB193F28-107C-4A92-A783-35EB022DF472}" destId="{9030237C-8268-4245-A265-83DACF280E17}" srcOrd="0" destOrd="0" presId="urn:microsoft.com/office/officeart/2005/8/layout/process1"/>
    <dgm:cxn modelId="{80103C2B-5A8B-4882-A785-2C7FA2BF15A9}" type="presOf" srcId="{E22D50D8-8F93-4D36-A563-536EF9F55110}" destId="{A4989DB4-48D4-4FAC-9151-E00872348949}" srcOrd="0" destOrd="0" presId="urn:microsoft.com/office/officeart/2005/8/layout/process1"/>
    <dgm:cxn modelId="{A3C93E38-00CA-47F2-9945-EAC9344E36EA}" type="presOf" srcId="{38027C21-0986-446D-AB66-CE1B7768D192}" destId="{70D3E67A-2230-4C56-870A-140D4538D1A5}" srcOrd="0" destOrd="0" presId="urn:microsoft.com/office/officeart/2005/8/layout/process1"/>
    <dgm:cxn modelId="{49695273-0C7D-4AB4-A69F-F3590FEDB9E0}" type="presOf" srcId="{1831C07E-C559-4291-BD4D-8ED3F21B854E}" destId="{050DF617-C447-4A22-B6CE-BD4CB585D4F4}" srcOrd="0" destOrd="0" presId="urn:microsoft.com/office/officeart/2005/8/layout/process1"/>
    <dgm:cxn modelId="{4426D859-5778-4A90-A169-C7E699FE6BB7}" type="presOf" srcId="{10EC6006-2F6C-435F-AFF0-4A5DBCC38BF4}" destId="{B2C273BE-B757-4ECA-9C65-E56037948A4F}" srcOrd="0" destOrd="0" presId="urn:microsoft.com/office/officeart/2005/8/layout/process1"/>
    <dgm:cxn modelId="{9400AB5A-F729-4157-8869-448AFBFE4907}" srcId="{CB193F28-107C-4A92-A783-35EB022DF472}" destId="{10EC6006-2F6C-435F-AFF0-4A5DBCC38BF4}" srcOrd="1" destOrd="0" parTransId="{5BFF698B-FA16-4276-A280-433C9ADF30AA}" sibTransId="{1C8B004E-7EDB-4E4D-A867-59CB86AA2D50}"/>
    <dgm:cxn modelId="{4EE00B88-2977-47A5-9995-E30788D6C225}" type="presOf" srcId="{E22D50D8-8F93-4D36-A563-536EF9F55110}" destId="{4D195D30-13D7-4911-9DCA-D8D71CB47694}" srcOrd="1" destOrd="0" presId="urn:microsoft.com/office/officeart/2005/8/layout/process1"/>
    <dgm:cxn modelId="{7444F291-4E57-4DA7-9A4B-DF85185DBD53}" type="presOf" srcId="{38027C21-0986-446D-AB66-CE1B7768D192}" destId="{B2D7BB19-B61C-464E-A289-4C8AF758A26A}" srcOrd="1" destOrd="0" presId="urn:microsoft.com/office/officeart/2005/8/layout/process1"/>
    <dgm:cxn modelId="{CFD67397-C807-41A2-B113-82AD11E5A598}" type="presOf" srcId="{1C8B004E-7EDB-4E4D-A867-59CB86AA2D50}" destId="{C5599D47-8B53-45FA-9E93-3D476DA32798}" srcOrd="0" destOrd="0" presId="urn:microsoft.com/office/officeart/2005/8/layout/process1"/>
    <dgm:cxn modelId="{7B0483B8-B04A-4578-A1DF-14721FFE1D11}" type="presOf" srcId="{5DE6CC7E-0E6E-4D79-AF1C-C66BFA2CE2E9}" destId="{8A8145FB-FF75-4E3D-A7C2-218E130DC9C2}" srcOrd="0" destOrd="0" presId="urn:microsoft.com/office/officeart/2005/8/layout/process1"/>
    <dgm:cxn modelId="{D8B9B0BB-5017-4C36-9261-8D6D29176E5A}" srcId="{CB193F28-107C-4A92-A783-35EB022DF472}" destId="{1831C07E-C559-4291-BD4D-8ED3F21B854E}" srcOrd="2" destOrd="0" parTransId="{D77B4A66-9CD4-4BB5-8251-80E778E6DD80}" sibTransId="{E22D50D8-8F93-4D36-A563-536EF9F55110}"/>
    <dgm:cxn modelId="{974AEEC4-4139-4818-9BFA-DCE976064146}" srcId="{CB193F28-107C-4A92-A783-35EB022DF472}" destId="{0508B79D-5A97-4DA0-AF9E-5CC086C1F180}" srcOrd="3" destOrd="0" parTransId="{9E9625A5-4F28-41C9-8F5F-45655E5080E9}" sibTransId="{BABBB08A-AEE1-4C5C-91F6-7B3280E1A81C}"/>
    <dgm:cxn modelId="{00106BC7-5649-4B22-AD99-84D89611CEF9}" type="presOf" srcId="{0508B79D-5A97-4DA0-AF9E-5CC086C1F180}" destId="{486257C5-4A1D-4E21-AF56-598D1C6547B3}" srcOrd="0" destOrd="0" presId="urn:microsoft.com/office/officeart/2005/8/layout/process1"/>
    <dgm:cxn modelId="{6D920AD2-99D3-492A-92E1-2C8CD685C227}" srcId="{CB193F28-107C-4A92-A783-35EB022DF472}" destId="{5DE6CC7E-0E6E-4D79-AF1C-C66BFA2CE2E9}" srcOrd="0" destOrd="0" parTransId="{2F308413-0562-4685-B57B-760D757034A8}" sibTransId="{38027C21-0986-446D-AB66-CE1B7768D192}"/>
    <dgm:cxn modelId="{9445924B-7105-44BA-913E-42FFAF894286}" type="presParOf" srcId="{9030237C-8268-4245-A265-83DACF280E17}" destId="{8A8145FB-FF75-4E3D-A7C2-218E130DC9C2}" srcOrd="0" destOrd="0" presId="urn:microsoft.com/office/officeart/2005/8/layout/process1"/>
    <dgm:cxn modelId="{49D50119-C9D4-4F0C-8C48-4AEC4BE4E018}" type="presParOf" srcId="{9030237C-8268-4245-A265-83DACF280E17}" destId="{70D3E67A-2230-4C56-870A-140D4538D1A5}" srcOrd="1" destOrd="0" presId="urn:microsoft.com/office/officeart/2005/8/layout/process1"/>
    <dgm:cxn modelId="{34D1D566-2E45-4873-81CD-021F162F741F}" type="presParOf" srcId="{70D3E67A-2230-4C56-870A-140D4538D1A5}" destId="{B2D7BB19-B61C-464E-A289-4C8AF758A26A}" srcOrd="0" destOrd="0" presId="urn:microsoft.com/office/officeart/2005/8/layout/process1"/>
    <dgm:cxn modelId="{552CFFAB-0304-441B-B021-D0430EC7D092}" type="presParOf" srcId="{9030237C-8268-4245-A265-83DACF280E17}" destId="{B2C273BE-B757-4ECA-9C65-E56037948A4F}" srcOrd="2" destOrd="0" presId="urn:microsoft.com/office/officeart/2005/8/layout/process1"/>
    <dgm:cxn modelId="{7BA9B9EE-5D77-45D3-A984-C92BD77BA62C}" type="presParOf" srcId="{9030237C-8268-4245-A265-83DACF280E17}" destId="{C5599D47-8B53-45FA-9E93-3D476DA32798}" srcOrd="3" destOrd="0" presId="urn:microsoft.com/office/officeart/2005/8/layout/process1"/>
    <dgm:cxn modelId="{CE88BD4A-A055-4308-9E7F-A94A29D8A879}" type="presParOf" srcId="{C5599D47-8B53-45FA-9E93-3D476DA32798}" destId="{6FF59422-81A8-42A5-A595-87DFDFEBE73A}" srcOrd="0" destOrd="0" presId="urn:microsoft.com/office/officeart/2005/8/layout/process1"/>
    <dgm:cxn modelId="{ACF77EBB-B28E-42CD-BF58-FCD731417F37}" type="presParOf" srcId="{9030237C-8268-4245-A265-83DACF280E17}" destId="{050DF617-C447-4A22-B6CE-BD4CB585D4F4}" srcOrd="4" destOrd="0" presId="urn:microsoft.com/office/officeart/2005/8/layout/process1"/>
    <dgm:cxn modelId="{C5834A77-57C0-4F59-9883-235B787F39DF}" type="presParOf" srcId="{9030237C-8268-4245-A265-83DACF280E17}" destId="{A4989DB4-48D4-4FAC-9151-E00872348949}" srcOrd="5" destOrd="0" presId="urn:microsoft.com/office/officeart/2005/8/layout/process1"/>
    <dgm:cxn modelId="{68C3B16B-7F70-4A14-B29D-AAFB62DEB760}" type="presParOf" srcId="{A4989DB4-48D4-4FAC-9151-E00872348949}" destId="{4D195D30-13D7-4911-9DCA-D8D71CB47694}" srcOrd="0" destOrd="0" presId="urn:microsoft.com/office/officeart/2005/8/layout/process1"/>
    <dgm:cxn modelId="{7E95C620-C6C3-4C13-84B9-F54F85845D74}" type="presParOf" srcId="{9030237C-8268-4245-A265-83DACF280E17}" destId="{486257C5-4A1D-4E21-AF56-598D1C6547B3}"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F79A0B-AA9F-4F73-BAC9-B3166B4CD60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787C460-3405-445E-9BD0-3C5BD3FC361F}">
      <dgm:prSet/>
      <dgm:spPr/>
      <dgm:t>
        <a:bodyPr/>
        <a:lstStyle/>
        <a:p>
          <a:pPr>
            <a:lnSpc>
              <a:spcPct val="100000"/>
            </a:lnSpc>
          </a:pPr>
          <a:r>
            <a:rPr lang="en-US" b="0" i="0"/>
            <a:t>Properly selected PPE used when handling hazards</a:t>
          </a:r>
          <a:endParaRPr lang="en-US"/>
        </a:p>
      </dgm:t>
    </dgm:pt>
    <dgm:pt modelId="{6299A2EC-0C6F-43DC-8332-233AA685EEB8}" type="parTrans" cxnId="{81CB39FD-821F-49E6-BE87-774668717C67}">
      <dgm:prSet/>
      <dgm:spPr/>
      <dgm:t>
        <a:bodyPr/>
        <a:lstStyle/>
        <a:p>
          <a:endParaRPr lang="en-US"/>
        </a:p>
      </dgm:t>
    </dgm:pt>
    <dgm:pt modelId="{90D12AE2-65D5-4A37-91A8-7D6D7E788B94}" type="sibTrans" cxnId="{81CB39FD-821F-49E6-BE87-774668717C67}">
      <dgm:prSet/>
      <dgm:spPr/>
      <dgm:t>
        <a:bodyPr/>
        <a:lstStyle/>
        <a:p>
          <a:endParaRPr lang="en-US"/>
        </a:p>
      </dgm:t>
    </dgm:pt>
    <dgm:pt modelId="{A83E9B79-5899-455F-AD54-CE9D2C630709}">
      <dgm:prSet/>
      <dgm:spPr/>
      <dgm:t>
        <a:bodyPr/>
        <a:lstStyle/>
        <a:p>
          <a:pPr>
            <a:lnSpc>
              <a:spcPct val="100000"/>
            </a:lnSpc>
          </a:pPr>
          <a:r>
            <a:rPr lang="en-US" b="0" i="0" dirty="0"/>
            <a:t>Donned (put on) so that PPE fits properly and creates an effective barrier against the entry of hazards</a:t>
          </a:r>
          <a:endParaRPr lang="en-US" dirty="0"/>
        </a:p>
      </dgm:t>
    </dgm:pt>
    <dgm:pt modelId="{80B75632-E8C1-479C-8856-C5CBA7DD5936}" type="parTrans" cxnId="{06B5DBA1-8493-4A23-ACE8-6DA5859FAC91}">
      <dgm:prSet/>
      <dgm:spPr/>
      <dgm:t>
        <a:bodyPr/>
        <a:lstStyle/>
        <a:p>
          <a:endParaRPr lang="en-US"/>
        </a:p>
      </dgm:t>
    </dgm:pt>
    <dgm:pt modelId="{2CBB7E6A-AA01-4C46-A0D7-04B1BA923FDF}" type="sibTrans" cxnId="{06B5DBA1-8493-4A23-ACE8-6DA5859FAC91}">
      <dgm:prSet/>
      <dgm:spPr/>
      <dgm:t>
        <a:bodyPr/>
        <a:lstStyle/>
        <a:p>
          <a:endParaRPr lang="en-US"/>
        </a:p>
      </dgm:t>
    </dgm:pt>
    <dgm:pt modelId="{EE8C2B95-F9EC-49BE-B56E-8842FA6B443B}">
      <dgm:prSet/>
      <dgm:spPr/>
      <dgm:t>
        <a:bodyPr/>
        <a:lstStyle/>
        <a:p>
          <a:pPr>
            <a:lnSpc>
              <a:spcPct val="100000"/>
            </a:lnSpc>
          </a:pPr>
          <a:r>
            <a:rPr lang="en-US"/>
            <a:t>D</a:t>
          </a:r>
          <a:r>
            <a:rPr lang="en-US" b="0" i="0"/>
            <a:t>offed (take off) properly to prevent cross contamination</a:t>
          </a:r>
          <a:endParaRPr lang="en-US"/>
        </a:p>
      </dgm:t>
    </dgm:pt>
    <dgm:pt modelId="{F989C668-6D92-4B88-AAAD-8512E2CB8433}" type="parTrans" cxnId="{427FB2FE-96C7-46AC-99A3-1891D0319993}">
      <dgm:prSet/>
      <dgm:spPr/>
      <dgm:t>
        <a:bodyPr/>
        <a:lstStyle/>
        <a:p>
          <a:endParaRPr lang="en-US"/>
        </a:p>
      </dgm:t>
    </dgm:pt>
    <dgm:pt modelId="{B8B3D0B0-B581-4013-A878-02CCC4DE5BD4}" type="sibTrans" cxnId="{427FB2FE-96C7-46AC-99A3-1891D0319993}">
      <dgm:prSet/>
      <dgm:spPr/>
      <dgm:t>
        <a:bodyPr/>
        <a:lstStyle/>
        <a:p>
          <a:endParaRPr lang="en-US"/>
        </a:p>
      </dgm:t>
    </dgm:pt>
    <dgm:pt modelId="{D9A76D9D-B044-4F16-B628-08357BB54396}">
      <dgm:prSet custT="1"/>
      <dgm:spPr/>
      <dgm:t>
        <a:bodyPr/>
        <a:lstStyle/>
        <a:p>
          <a:pPr>
            <a:lnSpc>
              <a:spcPct val="100000"/>
            </a:lnSpc>
          </a:pPr>
          <a:r>
            <a:rPr lang="en-US" sz="1400" dirty="0"/>
            <a:t>Each PPE item inspected prior to use (</a:t>
          </a:r>
          <a:r>
            <a:rPr lang="en-US" sz="1100" dirty="0"/>
            <a:t>lab</a:t>
          </a:r>
          <a:r>
            <a:rPr lang="en-US" sz="1050" dirty="0"/>
            <a:t> </a:t>
          </a:r>
          <a:r>
            <a:rPr lang="en-US" sz="1100" dirty="0"/>
            <a:t>coats for signs of chemical degradation, fraying at the cuffs, stains; gloves for holes, tears, degradation; safety glasses/goggles for scratches and pitting that may impair vision, splash apron for tears, holes and thinning)</a:t>
          </a:r>
        </a:p>
      </dgm:t>
    </dgm:pt>
    <dgm:pt modelId="{9E4D54FA-5239-441F-AD88-2B0ACD7BEC37}" type="sibTrans" cxnId="{681A2638-9D91-45F8-B559-E568ADB83E68}">
      <dgm:prSet/>
      <dgm:spPr/>
      <dgm:t>
        <a:bodyPr/>
        <a:lstStyle/>
        <a:p>
          <a:endParaRPr lang="en-US"/>
        </a:p>
      </dgm:t>
    </dgm:pt>
    <dgm:pt modelId="{479C7088-9F07-44C8-BAEE-E533B41C3B10}" type="parTrans" cxnId="{681A2638-9D91-45F8-B559-E568ADB83E68}">
      <dgm:prSet/>
      <dgm:spPr/>
      <dgm:t>
        <a:bodyPr/>
        <a:lstStyle/>
        <a:p>
          <a:endParaRPr lang="en-US"/>
        </a:p>
      </dgm:t>
    </dgm:pt>
    <dgm:pt modelId="{4E5B64A3-A1F5-4A1A-AF20-F3EF01E0DDE8}" type="pres">
      <dgm:prSet presAssocID="{51F79A0B-AA9F-4F73-BAC9-B3166B4CD606}" presName="root" presStyleCnt="0">
        <dgm:presLayoutVars>
          <dgm:dir/>
          <dgm:resizeHandles val="exact"/>
        </dgm:presLayoutVars>
      </dgm:prSet>
      <dgm:spPr/>
    </dgm:pt>
    <dgm:pt modelId="{AD82F38B-6D2A-4572-BF82-B9708121BA3E}" type="pres">
      <dgm:prSet presAssocID="{B787C460-3405-445E-9BD0-3C5BD3FC361F}" presName="compNode" presStyleCnt="0"/>
      <dgm:spPr/>
    </dgm:pt>
    <dgm:pt modelId="{1642CB44-4F67-4AE8-87DF-0378A9D9312B}" type="pres">
      <dgm:prSet presAssocID="{B787C460-3405-445E-9BD0-3C5BD3FC361F}" presName="bgRect" presStyleLbl="bgShp" presStyleIdx="0" presStyleCnt="4"/>
      <dgm:spPr/>
    </dgm:pt>
    <dgm:pt modelId="{19C14681-4B2A-49E1-B1B5-84BDACD0FC98}" type="pres">
      <dgm:prSet presAssocID="{B787C460-3405-445E-9BD0-3C5BD3FC361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arning"/>
        </a:ext>
      </dgm:extLst>
    </dgm:pt>
    <dgm:pt modelId="{0A8CFF33-F64D-439E-ADCA-3B558D159AB7}" type="pres">
      <dgm:prSet presAssocID="{B787C460-3405-445E-9BD0-3C5BD3FC361F}" presName="spaceRect" presStyleCnt="0"/>
      <dgm:spPr/>
    </dgm:pt>
    <dgm:pt modelId="{548BC91C-1732-483F-A82D-AA6CE9241B13}" type="pres">
      <dgm:prSet presAssocID="{B787C460-3405-445E-9BD0-3C5BD3FC361F}" presName="parTx" presStyleLbl="revTx" presStyleIdx="0" presStyleCnt="4">
        <dgm:presLayoutVars>
          <dgm:chMax val="0"/>
          <dgm:chPref val="0"/>
        </dgm:presLayoutVars>
      </dgm:prSet>
      <dgm:spPr/>
    </dgm:pt>
    <dgm:pt modelId="{625B0C34-D8A4-43D9-8F87-C39D2493ABFF}" type="pres">
      <dgm:prSet presAssocID="{90D12AE2-65D5-4A37-91A8-7D6D7E788B94}" presName="sibTrans" presStyleCnt="0"/>
      <dgm:spPr/>
    </dgm:pt>
    <dgm:pt modelId="{E388119C-47AB-444D-8E87-3639BF242459}" type="pres">
      <dgm:prSet presAssocID="{D9A76D9D-B044-4F16-B628-08357BB54396}" presName="compNode" presStyleCnt="0"/>
      <dgm:spPr/>
    </dgm:pt>
    <dgm:pt modelId="{8A4755C0-43BE-4F52-B4C3-0B3D5687110C}" type="pres">
      <dgm:prSet presAssocID="{D9A76D9D-B044-4F16-B628-08357BB54396}" presName="bgRect" presStyleLbl="bgShp" presStyleIdx="1" presStyleCnt="4"/>
      <dgm:spPr/>
    </dgm:pt>
    <dgm:pt modelId="{58282977-D121-4853-9398-83052D078378}" type="pres">
      <dgm:prSet presAssocID="{D9A76D9D-B044-4F16-B628-08357BB5439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ittens"/>
        </a:ext>
      </dgm:extLst>
    </dgm:pt>
    <dgm:pt modelId="{04913641-6F18-4A16-B179-4561C9A4B36B}" type="pres">
      <dgm:prSet presAssocID="{D9A76D9D-B044-4F16-B628-08357BB54396}" presName="spaceRect" presStyleCnt="0"/>
      <dgm:spPr/>
    </dgm:pt>
    <dgm:pt modelId="{59934EC9-1E58-4C2D-A4BF-48EB728ED87D}" type="pres">
      <dgm:prSet presAssocID="{D9A76D9D-B044-4F16-B628-08357BB54396}" presName="parTx" presStyleLbl="revTx" presStyleIdx="1" presStyleCnt="4" custScaleX="100000">
        <dgm:presLayoutVars>
          <dgm:chMax val="0"/>
          <dgm:chPref val="0"/>
        </dgm:presLayoutVars>
      </dgm:prSet>
      <dgm:spPr/>
    </dgm:pt>
    <dgm:pt modelId="{E6249843-C162-4E99-93E2-DD35EADEEF0C}" type="pres">
      <dgm:prSet presAssocID="{9E4D54FA-5239-441F-AD88-2B0ACD7BEC37}" presName="sibTrans" presStyleCnt="0"/>
      <dgm:spPr/>
    </dgm:pt>
    <dgm:pt modelId="{9BDBBF9F-CE06-4EF5-AB9F-F9713EE3AB60}" type="pres">
      <dgm:prSet presAssocID="{A83E9B79-5899-455F-AD54-CE9D2C630709}" presName="compNode" presStyleCnt="0"/>
      <dgm:spPr/>
    </dgm:pt>
    <dgm:pt modelId="{CFF8A7E5-F76E-4746-A12C-56E471CB7576}" type="pres">
      <dgm:prSet presAssocID="{A83E9B79-5899-455F-AD54-CE9D2C630709}" presName="bgRect" presStyleLbl="bgShp" presStyleIdx="2" presStyleCnt="4"/>
      <dgm:spPr/>
    </dgm:pt>
    <dgm:pt modelId="{6EB64608-2E36-4BC6-B4BC-EC24CBDED17F}" type="pres">
      <dgm:prSet presAssocID="{A83E9B79-5899-455F-AD54-CE9D2C63070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Irritant"/>
        </a:ext>
      </dgm:extLst>
    </dgm:pt>
    <dgm:pt modelId="{E7E0904B-6F82-4DDB-8CF2-63B93F4805A3}" type="pres">
      <dgm:prSet presAssocID="{A83E9B79-5899-455F-AD54-CE9D2C630709}" presName="spaceRect" presStyleCnt="0"/>
      <dgm:spPr/>
    </dgm:pt>
    <dgm:pt modelId="{2FAA2E79-9D10-41BD-8785-1B7A54361882}" type="pres">
      <dgm:prSet presAssocID="{A83E9B79-5899-455F-AD54-CE9D2C630709}" presName="parTx" presStyleLbl="revTx" presStyleIdx="2" presStyleCnt="4">
        <dgm:presLayoutVars>
          <dgm:chMax val="0"/>
          <dgm:chPref val="0"/>
        </dgm:presLayoutVars>
      </dgm:prSet>
      <dgm:spPr/>
    </dgm:pt>
    <dgm:pt modelId="{5FC63596-D382-4116-B935-9B3810725F6C}" type="pres">
      <dgm:prSet presAssocID="{2CBB7E6A-AA01-4C46-A0D7-04B1BA923FDF}" presName="sibTrans" presStyleCnt="0"/>
      <dgm:spPr/>
    </dgm:pt>
    <dgm:pt modelId="{730E331F-EE52-4420-8F8C-350706C22D16}" type="pres">
      <dgm:prSet presAssocID="{EE8C2B95-F9EC-49BE-B56E-8842FA6B443B}" presName="compNode" presStyleCnt="0"/>
      <dgm:spPr/>
    </dgm:pt>
    <dgm:pt modelId="{3650D748-2832-487D-9E3A-92F821559932}" type="pres">
      <dgm:prSet presAssocID="{EE8C2B95-F9EC-49BE-B56E-8842FA6B443B}" presName="bgRect" presStyleLbl="bgShp" presStyleIdx="3" presStyleCnt="4"/>
      <dgm:spPr/>
    </dgm:pt>
    <dgm:pt modelId="{3026F4F5-6117-4C92-B188-6D7D15C1FF70}" type="pres">
      <dgm:prSet presAssocID="{EE8C2B95-F9EC-49BE-B56E-8842FA6B443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ink"/>
        </a:ext>
      </dgm:extLst>
    </dgm:pt>
    <dgm:pt modelId="{CD53AD9F-BCA0-41ED-9C55-261D86677BA1}" type="pres">
      <dgm:prSet presAssocID="{EE8C2B95-F9EC-49BE-B56E-8842FA6B443B}" presName="spaceRect" presStyleCnt="0"/>
      <dgm:spPr/>
    </dgm:pt>
    <dgm:pt modelId="{BCCFE49C-3B9C-43CC-BD2A-88F88746595F}" type="pres">
      <dgm:prSet presAssocID="{EE8C2B95-F9EC-49BE-B56E-8842FA6B443B}" presName="parTx" presStyleLbl="revTx" presStyleIdx="3" presStyleCnt="4">
        <dgm:presLayoutVars>
          <dgm:chMax val="0"/>
          <dgm:chPref val="0"/>
        </dgm:presLayoutVars>
      </dgm:prSet>
      <dgm:spPr/>
    </dgm:pt>
  </dgm:ptLst>
  <dgm:cxnLst>
    <dgm:cxn modelId="{681A2638-9D91-45F8-B559-E568ADB83E68}" srcId="{51F79A0B-AA9F-4F73-BAC9-B3166B4CD606}" destId="{D9A76D9D-B044-4F16-B628-08357BB54396}" srcOrd="1" destOrd="0" parTransId="{479C7088-9F07-44C8-BAEE-E533B41C3B10}" sibTransId="{9E4D54FA-5239-441F-AD88-2B0ACD7BEC37}"/>
    <dgm:cxn modelId="{7742614B-CFC8-4249-9347-8B40A745AD9C}" type="presOf" srcId="{EE8C2B95-F9EC-49BE-B56E-8842FA6B443B}" destId="{BCCFE49C-3B9C-43CC-BD2A-88F88746595F}" srcOrd="0" destOrd="0" presId="urn:microsoft.com/office/officeart/2018/2/layout/IconVerticalSolidList"/>
    <dgm:cxn modelId="{18C6EC97-F9BE-4FF4-91BC-A9668BE5A68B}" type="presOf" srcId="{51F79A0B-AA9F-4F73-BAC9-B3166B4CD606}" destId="{4E5B64A3-A1F5-4A1A-AF20-F3EF01E0DDE8}" srcOrd="0" destOrd="0" presId="urn:microsoft.com/office/officeart/2018/2/layout/IconVerticalSolidList"/>
    <dgm:cxn modelId="{F8CEEC97-E361-414C-885A-03229D5EBA90}" type="presOf" srcId="{D9A76D9D-B044-4F16-B628-08357BB54396}" destId="{59934EC9-1E58-4C2D-A4BF-48EB728ED87D}" srcOrd="0" destOrd="0" presId="urn:microsoft.com/office/officeart/2018/2/layout/IconVerticalSolidList"/>
    <dgm:cxn modelId="{06B5DBA1-8493-4A23-ACE8-6DA5859FAC91}" srcId="{51F79A0B-AA9F-4F73-BAC9-B3166B4CD606}" destId="{A83E9B79-5899-455F-AD54-CE9D2C630709}" srcOrd="2" destOrd="0" parTransId="{80B75632-E8C1-479C-8856-C5CBA7DD5936}" sibTransId="{2CBB7E6A-AA01-4C46-A0D7-04B1BA923FDF}"/>
    <dgm:cxn modelId="{63A95DEC-1017-4679-B654-828B2552C188}" type="presOf" srcId="{B787C460-3405-445E-9BD0-3C5BD3FC361F}" destId="{548BC91C-1732-483F-A82D-AA6CE9241B13}" srcOrd="0" destOrd="0" presId="urn:microsoft.com/office/officeart/2018/2/layout/IconVerticalSolidList"/>
    <dgm:cxn modelId="{81CB39FD-821F-49E6-BE87-774668717C67}" srcId="{51F79A0B-AA9F-4F73-BAC9-B3166B4CD606}" destId="{B787C460-3405-445E-9BD0-3C5BD3FC361F}" srcOrd="0" destOrd="0" parTransId="{6299A2EC-0C6F-43DC-8332-233AA685EEB8}" sibTransId="{90D12AE2-65D5-4A37-91A8-7D6D7E788B94}"/>
    <dgm:cxn modelId="{427FB2FE-96C7-46AC-99A3-1891D0319993}" srcId="{51F79A0B-AA9F-4F73-BAC9-B3166B4CD606}" destId="{EE8C2B95-F9EC-49BE-B56E-8842FA6B443B}" srcOrd="3" destOrd="0" parTransId="{F989C668-6D92-4B88-AAAD-8512E2CB8433}" sibTransId="{B8B3D0B0-B581-4013-A878-02CCC4DE5BD4}"/>
    <dgm:cxn modelId="{1F0FDFFE-24BA-4394-92E4-2AD08F28C3B8}" type="presOf" srcId="{A83E9B79-5899-455F-AD54-CE9D2C630709}" destId="{2FAA2E79-9D10-41BD-8785-1B7A54361882}" srcOrd="0" destOrd="0" presId="urn:microsoft.com/office/officeart/2018/2/layout/IconVerticalSolidList"/>
    <dgm:cxn modelId="{CAD9D5D7-3F72-4B4E-893A-819544B0CB18}" type="presParOf" srcId="{4E5B64A3-A1F5-4A1A-AF20-F3EF01E0DDE8}" destId="{AD82F38B-6D2A-4572-BF82-B9708121BA3E}" srcOrd="0" destOrd="0" presId="urn:microsoft.com/office/officeart/2018/2/layout/IconVerticalSolidList"/>
    <dgm:cxn modelId="{A37EF649-A9AD-482F-B08D-CE10E57EC735}" type="presParOf" srcId="{AD82F38B-6D2A-4572-BF82-B9708121BA3E}" destId="{1642CB44-4F67-4AE8-87DF-0378A9D9312B}" srcOrd="0" destOrd="0" presId="urn:microsoft.com/office/officeart/2018/2/layout/IconVerticalSolidList"/>
    <dgm:cxn modelId="{7E7D3E37-E7AE-4D17-93A5-5D2EFC8BE55A}" type="presParOf" srcId="{AD82F38B-6D2A-4572-BF82-B9708121BA3E}" destId="{19C14681-4B2A-49E1-B1B5-84BDACD0FC98}" srcOrd="1" destOrd="0" presId="urn:microsoft.com/office/officeart/2018/2/layout/IconVerticalSolidList"/>
    <dgm:cxn modelId="{273A56BC-F7CC-4EEE-B6B8-9A562F430F35}" type="presParOf" srcId="{AD82F38B-6D2A-4572-BF82-B9708121BA3E}" destId="{0A8CFF33-F64D-439E-ADCA-3B558D159AB7}" srcOrd="2" destOrd="0" presId="urn:microsoft.com/office/officeart/2018/2/layout/IconVerticalSolidList"/>
    <dgm:cxn modelId="{7584A3C1-DFB6-4954-8FFA-8BEECF762458}" type="presParOf" srcId="{AD82F38B-6D2A-4572-BF82-B9708121BA3E}" destId="{548BC91C-1732-483F-A82D-AA6CE9241B13}" srcOrd="3" destOrd="0" presId="urn:microsoft.com/office/officeart/2018/2/layout/IconVerticalSolidList"/>
    <dgm:cxn modelId="{97623A97-339C-4F0C-8A80-74F0A089E861}" type="presParOf" srcId="{4E5B64A3-A1F5-4A1A-AF20-F3EF01E0DDE8}" destId="{625B0C34-D8A4-43D9-8F87-C39D2493ABFF}" srcOrd="1" destOrd="0" presId="urn:microsoft.com/office/officeart/2018/2/layout/IconVerticalSolidList"/>
    <dgm:cxn modelId="{6626C819-64B3-4DAB-BD36-F712A7B4E4BD}" type="presParOf" srcId="{4E5B64A3-A1F5-4A1A-AF20-F3EF01E0DDE8}" destId="{E388119C-47AB-444D-8E87-3639BF242459}" srcOrd="2" destOrd="0" presId="urn:microsoft.com/office/officeart/2018/2/layout/IconVerticalSolidList"/>
    <dgm:cxn modelId="{B2C2D9C1-1436-4995-88F0-3E0E7A4744D0}" type="presParOf" srcId="{E388119C-47AB-444D-8E87-3639BF242459}" destId="{8A4755C0-43BE-4F52-B4C3-0B3D5687110C}" srcOrd="0" destOrd="0" presId="urn:microsoft.com/office/officeart/2018/2/layout/IconVerticalSolidList"/>
    <dgm:cxn modelId="{112A9584-6521-4ACA-B306-07CD45C45AF3}" type="presParOf" srcId="{E388119C-47AB-444D-8E87-3639BF242459}" destId="{58282977-D121-4853-9398-83052D078378}" srcOrd="1" destOrd="0" presId="urn:microsoft.com/office/officeart/2018/2/layout/IconVerticalSolidList"/>
    <dgm:cxn modelId="{F93D709D-74C4-4357-95B3-19E9A6503480}" type="presParOf" srcId="{E388119C-47AB-444D-8E87-3639BF242459}" destId="{04913641-6F18-4A16-B179-4561C9A4B36B}" srcOrd="2" destOrd="0" presId="urn:microsoft.com/office/officeart/2018/2/layout/IconVerticalSolidList"/>
    <dgm:cxn modelId="{B06AB99C-660E-4802-82B9-732FE720A138}" type="presParOf" srcId="{E388119C-47AB-444D-8E87-3639BF242459}" destId="{59934EC9-1E58-4C2D-A4BF-48EB728ED87D}" srcOrd="3" destOrd="0" presId="urn:microsoft.com/office/officeart/2018/2/layout/IconVerticalSolidList"/>
    <dgm:cxn modelId="{612A3C8D-BBFB-4A07-98AD-0E5053851DE1}" type="presParOf" srcId="{4E5B64A3-A1F5-4A1A-AF20-F3EF01E0DDE8}" destId="{E6249843-C162-4E99-93E2-DD35EADEEF0C}" srcOrd="3" destOrd="0" presId="urn:microsoft.com/office/officeart/2018/2/layout/IconVerticalSolidList"/>
    <dgm:cxn modelId="{1E859827-0BEC-4CB3-904C-525A3AC46787}" type="presParOf" srcId="{4E5B64A3-A1F5-4A1A-AF20-F3EF01E0DDE8}" destId="{9BDBBF9F-CE06-4EF5-AB9F-F9713EE3AB60}" srcOrd="4" destOrd="0" presId="urn:microsoft.com/office/officeart/2018/2/layout/IconVerticalSolidList"/>
    <dgm:cxn modelId="{C541C54A-C6E1-4EC7-B4AB-9CCB9E130B5A}" type="presParOf" srcId="{9BDBBF9F-CE06-4EF5-AB9F-F9713EE3AB60}" destId="{CFF8A7E5-F76E-4746-A12C-56E471CB7576}" srcOrd="0" destOrd="0" presId="urn:microsoft.com/office/officeart/2018/2/layout/IconVerticalSolidList"/>
    <dgm:cxn modelId="{50538836-AD11-46C4-A2FD-4C5EC103EBF3}" type="presParOf" srcId="{9BDBBF9F-CE06-4EF5-AB9F-F9713EE3AB60}" destId="{6EB64608-2E36-4BC6-B4BC-EC24CBDED17F}" srcOrd="1" destOrd="0" presId="urn:microsoft.com/office/officeart/2018/2/layout/IconVerticalSolidList"/>
    <dgm:cxn modelId="{67201D70-51AD-4512-A2C8-7F4734523ABF}" type="presParOf" srcId="{9BDBBF9F-CE06-4EF5-AB9F-F9713EE3AB60}" destId="{E7E0904B-6F82-4DDB-8CF2-63B93F4805A3}" srcOrd="2" destOrd="0" presId="urn:microsoft.com/office/officeart/2018/2/layout/IconVerticalSolidList"/>
    <dgm:cxn modelId="{9EA936DE-E927-4944-8CD8-ED81C7D959E8}" type="presParOf" srcId="{9BDBBF9F-CE06-4EF5-AB9F-F9713EE3AB60}" destId="{2FAA2E79-9D10-41BD-8785-1B7A54361882}" srcOrd="3" destOrd="0" presId="urn:microsoft.com/office/officeart/2018/2/layout/IconVerticalSolidList"/>
    <dgm:cxn modelId="{A3448FF2-1D39-4914-A508-FCA059AAF92E}" type="presParOf" srcId="{4E5B64A3-A1F5-4A1A-AF20-F3EF01E0DDE8}" destId="{5FC63596-D382-4116-B935-9B3810725F6C}" srcOrd="5" destOrd="0" presId="urn:microsoft.com/office/officeart/2018/2/layout/IconVerticalSolidList"/>
    <dgm:cxn modelId="{B0C9E598-F116-48BD-84FE-B6E9AB814CC3}" type="presParOf" srcId="{4E5B64A3-A1F5-4A1A-AF20-F3EF01E0DDE8}" destId="{730E331F-EE52-4420-8F8C-350706C22D16}" srcOrd="6" destOrd="0" presId="urn:microsoft.com/office/officeart/2018/2/layout/IconVerticalSolidList"/>
    <dgm:cxn modelId="{4AA4CE4A-9F02-4BAF-931A-687BF50F0D8D}" type="presParOf" srcId="{730E331F-EE52-4420-8F8C-350706C22D16}" destId="{3650D748-2832-487D-9E3A-92F821559932}" srcOrd="0" destOrd="0" presId="urn:microsoft.com/office/officeart/2018/2/layout/IconVerticalSolidList"/>
    <dgm:cxn modelId="{5904794B-3668-4C27-925A-14752DD8E82F}" type="presParOf" srcId="{730E331F-EE52-4420-8F8C-350706C22D16}" destId="{3026F4F5-6117-4C92-B188-6D7D15C1FF70}" srcOrd="1" destOrd="0" presId="urn:microsoft.com/office/officeart/2018/2/layout/IconVerticalSolidList"/>
    <dgm:cxn modelId="{1278AD23-90A6-4F7D-84F3-BAEC1153AE6A}" type="presParOf" srcId="{730E331F-EE52-4420-8F8C-350706C22D16}" destId="{CD53AD9F-BCA0-41ED-9C55-261D86677BA1}" srcOrd="2" destOrd="0" presId="urn:microsoft.com/office/officeart/2018/2/layout/IconVerticalSolidList"/>
    <dgm:cxn modelId="{859A0C65-006E-4FFD-A08D-8836924E61A6}" type="presParOf" srcId="{730E331F-EE52-4420-8F8C-350706C22D16}" destId="{BCCFE49C-3B9C-43CC-BD2A-88F88746595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8F3B07-E97E-4A9F-AB86-91CEB474AEB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C6F86DF-3BD8-410B-9626-D85F73352442}">
      <dgm:prSet/>
      <dgm:spPr/>
      <dgm:t>
        <a:bodyPr/>
        <a:lstStyle/>
        <a:p>
          <a:r>
            <a:rPr lang="en-US"/>
            <a:t>PPE r</a:t>
          </a:r>
          <a:r>
            <a:rPr lang="en-US" b="0" i="0"/>
            <a:t>emoved before leaving the lab</a:t>
          </a:r>
          <a:endParaRPr lang="en-US"/>
        </a:p>
      </dgm:t>
    </dgm:pt>
    <dgm:pt modelId="{2B651D2B-7B57-4B4A-99E8-3EE66B428092}" type="parTrans" cxnId="{2C66465E-9784-4A4E-BB15-E102AEC5D577}">
      <dgm:prSet/>
      <dgm:spPr/>
      <dgm:t>
        <a:bodyPr/>
        <a:lstStyle/>
        <a:p>
          <a:endParaRPr lang="en-US"/>
        </a:p>
      </dgm:t>
    </dgm:pt>
    <dgm:pt modelId="{23C56330-5ACD-40FC-BD8D-E860814D022D}" type="sibTrans" cxnId="{2C66465E-9784-4A4E-BB15-E102AEC5D577}">
      <dgm:prSet/>
      <dgm:spPr/>
      <dgm:t>
        <a:bodyPr/>
        <a:lstStyle/>
        <a:p>
          <a:endParaRPr lang="en-US"/>
        </a:p>
      </dgm:t>
    </dgm:pt>
    <dgm:pt modelId="{C53EA09E-3B3D-4A26-858E-12340F2CCD3A}">
      <dgm:prSet/>
      <dgm:spPr/>
      <dgm:t>
        <a:bodyPr/>
        <a:lstStyle/>
        <a:p>
          <a:r>
            <a:rPr lang="en-US"/>
            <a:t>W</a:t>
          </a:r>
          <a:r>
            <a:rPr lang="en-US" b="0" i="0"/>
            <a:t>hen transporting hazardous materials, one hand gloved, ungloved hand used to operate doorknobs, light switches, elevator buttons, etc. </a:t>
          </a:r>
          <a:endParaRPr lang="en-US"/>
        </a:p>
      </dgm:t>
    </dgm:pt>
    <dgm:pt modelId="{60CE0C26-BEB8-476C-A216-773DC0E37DE0}" type="parTrans" cxnId="{82873C4D-B2A9-44EE-8D66-FD78CD0500AC}">
      <dgm:prSet/>
      <dgm:spPr/>
      <dgm:t>
        <a:bodyPr/>
        <a:lstStyle/>
        <a:p>
          <a:endParaRPr lang="en-US"/>
        </a:p>
      </dgm:t>
    </dgm:pt>
    <dgm:pt modelId="{6EFD07BB-9A2C-41D7-8AF3-B8BD67148C19}" type="sibTrans" cxnId="{82873C4D-B2A9-44EE-8D66-FD78CD0500AC}">
      <dgm:prSet/>
      <dgm:spPr/>
      <dgm:t>
        <a:bodyPr/>
        <a:lstStyle/>
        <a:p>
          <a:endParaRPr lang="en-US"/>
        </a:p>
      </dgm:t>
    </dgm:pt>
    <dgm:pt modelId="{7C7498B6-A883-439C-AD41-F93FD07FF4C6}">
      <dgm:prSet/>
      <dgm:spPr/>
      <dgm:t>
        <a:bodyPr/>
        <a:lstStyle/>
        <a:p>
          <a:r>
            <a:rPr lang="en-US"/>
            <a:t>Disposable gloves that have been used are n</a:t>
          </a:r>
          <a:r>
            <a:rPr lang="en-US" b="0" i="0"/>
            <a:t>ever, (you read that correctly),  </a:t>
          </a:r>
          <a:r>
            <a:rPr lang="en-US" b="0" i="0" u="sng"/>
            <a:t>never re-used!</a:t>
          </a:r>
          <a:endParaRPr lang="en-US"/>
        </a:p>
      </dgm:t>
    </dgm:pt>
    <dgm:pt modelId="{07324FDD-8A01-4521-ABA2-87E643260988}" type="parTrans" cxnId="{E13F8C66-012E-4EE1-8202-00D26FA44CDA}">
      <dgm:prSet/>
      <dgm:spPr/>
      <dgm:t>
        <a:bodyPr/>
        <a:lstStyle/>
        <a:p>
          <a:endParaRPr lang="en-US"/>
        </a:p>
      </dgm:t>
    </dgm:pt>
    <dgm:pt modelId="{1519D039-BD93-4CED-AC9D-9D094A674A95}" type="sibTrans" cxnId="{E13F8C66-012E-4EE1-8202-00D26FA44CDA}">
      <dgm:prSet/>
      <dgm:spPr/>
      <dgm:t>
        <a:bodyPr/>
        <a:lstStyle/>
        <a:p>
          <a:endParaRPr lang="en-US"/>
        </a:p>
      </dgm:t>
    </dgm:pt>
    <dgm:pt modelId="{4C834903-A070-43A0-959C-69B2A3ED405C}" type="pres">
      <dgm:prSet presAssocID="{F78F3B07-E97E-4A9F-AB86-91CEB474AEBD}" presName="vert0" presStyleCnt="0">
        <dgm:presLayoutVars>
          <dgm:dir/>
          <dgm:animOne val="branch"/>
          <dgm:animLvl val="lvl"/>
        </dgm:presLayoutVars>
      </dgm:prSet>
      <dgm:spPr/>
    </dgm:pt>
    <dgm:pt modelId="{5ECFBA95-1854-4FB2-BF3D-572994094923}" type="pres">
      <dgm:prSet presAssocID="{2C6F86DF-3BD8-410B-9626-D85F73352442}" presName="thickLine" presStyleLbl="alignNode1" presStyleIdx="0" presStyleCnt="3"/>
      <dgm:spPr/>
    </dgm:pt>
    <dgm:pt modelId="{3FA48A17-E72A-4908-B887-CE1F7EB6F2F8}" type="pres">
      <dgm:prSet presAssocID="{2C6F86DF-3BD8-410B-9626-D85F73352442}" presName="horz1" presStyleCnt="0"/>
      <dgm:spPr/>
    </dgm:pt>
    <dgm:pt modelId="{855EA324-AE5F-4C93-BBCC-3F27F52C006B}" type="pres">
      <dgm:prSet presAssocID="{2C6F86DF-3BD8-410B-9626-D85F73352442}" presName="tx1" presStyleLbl="revTx" presStyleIdx="0" presStyleCnt="3"/>
      <dgm:spPr/>
    </dgm:pt>
    <dgm:pt modelId="{78742F42-C7DD-41D5-BA4C-9FC36CA4FBE9}" type="pres">
      <dgm:prSet presAssocID="{2C6F86DF-3BD8-410B-9626-D85F73352442}" presName="vert1" presStyleCnt="0"/>
      <dgm:spPr/>
    </dgm:pt>
    <dgm:pt modelId="{18FB3270-09D2-451E-AF29-92D4EFC65CF1}" type="pres">
      <dgm:prSet presAssocID="{C53EA09E-3B3D-4A26-858E-12340F2CCD3A}" presName="thickLine" presStyleLbl="alignNode1" presStyleIdx="1" presStyleCnt="3"/>
      <dgm:spPr/>
    </dgm:pt>
    <dgm:pt modelId="{36D8E17A-4BA8-43E3-A9AE-DD3F8EF7A44D}" type="pres">
      <dgm:prSet presAssocID="{C53EA09E-3B3D-4A26-858E-12340F2CCD3A}" presName="horz1" presStyleCnt="0"/>
      <dgm:spPr/>
    </dgm:pt>
    <dgm:pt modelId="{0E857748-FD57-4BB8-98E0-827652DC7729}" type="pres">
      <dgm:prSet presAssocID="{C53EA09E-3B3D-4A26-858E-12340F2CCD3A}" presName="tx1" presStyleLbl="revTx" presStyleIdx="1" presStyleCnt="3"/>
      <dgm:spPr/>
    </dgm:pt>
    <dgm:pt modelId="{CA4E3CBD-E627-4062-A39C-4550B03F87FD}" type="pres">
      <dgm:prSet presAssocID="{C53EA09E-3B3D-4A26-858E-12340F2CCD3A}" presName="vert1" presStyleCnt="0"/>
      <dgm:spPr/>
    </dgm:pt>
    <dgm:pt modelId="{E01D004A-7C21-4C38-AB9E-05C4E071950C}" type="pres">
      <dgm:prSet presAssocID="{7C7498B6-A883-439C-AD41-F93FD07FF4C6}" presName="thickLine" presStyleLbl="alignNode1" presStyleIdx="2" presStyleCnt="3"/>
      <dgm:spPr/>
    </dgm:pt>
    <dgm:pt modelId="{30B26678-8F77-4ECA-A8A9-0EC43C23961A}" type="pres">
      <dgm:prSet presAssocID="{7C7498B6-A883-439C-AD41-F93FD07FF4C6}" presName="horz1" presStyleCnt="0"/>
      <dgm:spPr/>
    </dgm:pt>
    <dgm:pt modelId="{20F1AE34-FCCC-4A7B-A43E-0B8D4DFF15B1}" type="pres">
      <dgm:prSet presAssocID="{7C7498B6-A883-439C-AD41-F93FD07FF4C6}" presName="tx1" presStyleLbl="revTx" presStyleIdx="2" presStyleCnt="3"/>
      <dgm:spPr/>
    </dgm:pt>
    <dgm:pt modelId="{B7747094-0746-4CA7-8791-57A3C288793B}" type="pres">
      <dgm:prSet presAssocID="{7C7498B6-A883-439C-AD41-F93FD07FF4C6}" presName="vert1" presStyleCnt="0"/>
      <dgm:spPr/>
    </dgm:pt>
  </dgm:ptLst>
  <dgm:cxnLst>
    <dgm:cxn modelId="{2C66465E-9784-4A4E-BB15-E102AEC5D577}" srcId="{F78F3B07-E97E-4A9F-AB86-91CEB474AEBD}" destId="{2C6F86DF-3BD8-410B-9626-D85F73352442}" srcOrd="0" destOrd="0" parTransId="{2B651D2B-7B57-4B4A-99E8-3EE66B428092}" sibTransId="{23C56330-5ACD-40FC-BD8D-E860814D022D}"/>
    <dgm:cxn modelId="{E13F8C66-012E-4EE1-8202-00D26FA44CDA}" srcId="{F78F3B07-E97E-4A9F-AB86-91CEB474AEBD}" destId="{7C7498B6-A883-439C-AD41-F93FD07FF4C6}" srcOrd="2" destOrd="0" parTransId="{07324FDD-8A01-4521-ABA2-87E643260988}" sibTransId="{1519D039-BD93-4CED-AC9D-9D094A674A95}"/>
    <dgm:cxn modelId="{82873C4D-B2A9-44EE-8D66-FD78CD0500AC}" srcId="{F78F3B07-E97E-4A9F-AB86-91CEB474AEBD}" destId="{C53EA09E-3B3D-4A26-858E-12340F2CCD3A}" srcOrd="1" destOrd="0" parTransId="{60CE0C26-BEB8-476C-A216-773DC0E37DE0}" sibTransId="{6EFD07BB-9A2C-41D7-8AF3-B8BD67148C19}"/>
    <dgm:cxn modelId="{E91090BC-7BB3-4AD3-91E0-98E4354F695F}" type="presOf" srcId="{7C7498B6-A883-439C-AD41-F93FD07FF4C6}" destId="{20F1AE34-FCCC-4A7B-A43E-0B8D4DFF15B1}" srcOrd="0" destOrd="0" presId="urn:microsoft.com/office/officeart/2008/layout/LinedList"/>
    <dgm:cxn modelId="{DE4772C0-34C4-4280-80EF-91F768422645}" type="presOf" srcId="{C53EA09E-3B3D-4A26-858E-12340F2CCD3A}" destId="{0E857748-FD57-4BB8-98E0-827652DC7729}" srcOrd="0" destOrd="0" presId="urn:microsoft.com/office/officeart/2008/layout/LinedList"/>
    <dgm:cxn modelId="{C51643D1-2FE9-4246-B746-9DFF4D57863B}" type="presOf" srcId="{2C6F86DF-3BD8-410B-9626-D85F73352442}" destId="{855EA324-AE5F-4C93-BBCC-3F27F52C006B}" srcOrd="0" destOrd="0" presId="urn:microsoft.com/office/officeart/2008/layout/LinedList"/>
    <dgm:cxn modelId="{8095E4EF-EB85-43FB-B693-2A4B2CEAD698}" type="presOf" srcId="{F78F3B07-E97E-4A9F-AB86-91CEB474AEBD}" destId="{4C834903-A070-43A0-959C-69B2A3ED405C}" srcOrd="0" destOrd="0" presId="urn:microsoft.com/office/officeart/2008/layout/LinedList"/>
    <dgm:cxn modelId="{CB34E16E-63AF-4DBE-86A4-4B931A429D63}" type="presParOf" srcId="{4C834903-A070-43A0-959C-69B2A3ED405C}" destId="{5ECFBA95-1854-4FB2-BF3D-572994094923}" srcOrd="0" destOrd="0" presId="urn:microsoft.com/office/officeart/2008/layout/LinedList"/>
    <dgm:cxn modelId="{C180A794-1033-4676-98F0-222C153AEA1F}" type="presParOf" srcId="{4C834903-A070-43A0-959C-69B2A3ED405C}" destId="{3FA48A17-E72A-4908-B887-CE1F7EB6F2F8}" srcOrd="1" destOrd="0" presId="urn:microsoft.com/office/officeart/2008/layout/LinedList"/>
    <dgm:cxn modelId="{A9A0B786-0B14-4104-BB1D-493AA17E590B}" type="presParOf" srcId="{3FA48A17-E72A-4908-B887-CE1F7EB6F2F8}" destId="{855EA324-AE5F-4C93-BBCC-3F27F52C006B}" srcOrd="0" destOrd="0" presId="urn:microsoft.com/office/officeart/2008/layout/LinedList"/>
    <dgm:cxn modelId="{8D57FD50-70F2-41AB-9391-817C4F12AAFF}" type="presParOf" srcId="{3FA48A17-E72A-4908-B887-CE1F7EB6F2F8}" destId="{78742F42-C7DD-41D5-BA4C-9FC36CA4FBE9}" srcOrd="1" destOrd="0" presId="urn:microsoft.com/office/officeart/2008/layout/LinedList"/>
    <dgm:cxn modelId="{99E3CF5C-B2FD-4A5B-80F3-9A26F235278C}" type="presParOf" srcId="{4C834903-A070-43A0-959C-69B2A3ED405C}" destId="{18FB3270-09D2-451E-AF29-92D4EFC65CF1}" srcOrd="2" destOrd="0" presId="urn:microsoft.com/office/officeart/2008/layout/LinedList"/>
    <dgm:cxn modelId="{C3957E4A-11ED-418F-86EC-7FEDC76FCCFC}" type="presParOf" srcId="{4C834903-A070-43A0-959C-69B2A3ED405C}" destId="{36D8E17A-4BA8-43E3-A9AE-DD3F8EF7A44D}" srcOrd="3" destOrd="0" presId="urn:microsoft.com/office/officeart/2008/layout/LinedList"/>
    <dgm:cxn modelId="{BBABF810-11FE-403E-9A1B-F8A184832132}" type="presParOf" srcId="{36D8E17A-4BA8-43E3-A9AE-DD3F8EF7A44D}" destId="{0E857748-FD57-4BB8-98E0-827652DC7729}" srcOrd="0" destOrd="0" presId="urn:microsoft.com/office/officeart/2008/layout/LinedList"/>
    <dgm:cxn modelId="{BDFCF689-B211-4873-9270-A977C192C300}" type="presParOf" srcId="{36D8E17A-4BA8-43E3-A9AE-DD3F8EF7A44D}" destId="{CA4E3CBD-E627-4062-A39C-4550B03F87FD}" srcOrd="1" destOrd="0" presId="urn:microsoft.com/office/officeart/2008/layout/LinedList"/>
    <dgm:cxn modelId="{56ACF5D4-3DF3-47F2-9FBB-695BED53F0E0}" type="presParOf" srcId="{4C834903-A070-43A0-959C-69B2A3ED405C}" destId="{E01D004A-7C21-4C38-AB9E-05C4E071950C}" srcOrd="4" destOrd="0" presId="urn:microsoft.com/office/officeart/2008/layout/LinedList"/>
    <dgm:cxn modelId="{67BEF89E-2C34-4889-869C-3AEB4BF979A7}" type="presParOf" srcId="{4C834903-A070-43A0-959C-69B2A3ED405C}" destId="{30B26678-8F77-4ECA-A8A9-0EC43C23961A}" srcOrd="5" destOrd="0" presId="urn:microsoft.com/office/officeart/2008/layout/LinedList"/>
    <dgm:cxn modelId="{A02DFDA5-9FCA-4B2E-8A3E-6488394017EC}" type="presParOf" srcId="{30B26678-8F77-4ECA-A8A9-0EC43C23961A}" destId="{20F1AE34-FCCC-4A7B-A43E-0B8D4DFF15B1}" srcOrd="0" destOrd="0" presId="urn:microsoft.com/office/officeart/2008/layout/LinedList"/>
    <dgm:cxn modelId="{AFB6D722-0357-43FE-9772-77C44BEBE429}" type="presParOf" srcId="{30B26678-8F77-4ECA-A8A9-0EC43C23961A}" destId="{B7747094-0746-4CA7-8791-57A3C288793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0EC54B-FE55-4D5D-A2D3-292FA15E3C9A}">
      <dsp:nvSpPr>
        <dsp:cNvPr id="0" name=""/>
        <dsp:cNvSpPr/>
      </dsp:nvSpPr>
      <dsp:spPr>
        <a:xfrm>
          <a:off x="3080" y="407645"/>
          <a:ext cx="2444055" cy="1466433"/>
        </a:xfrm>
        <a:prstGeom prst="rec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2060"/>
              </a:solidFill>
            </a:rPr>
            <a:t>1. OSHA Personal Protective Equipment (PPE) Standard</a:t>
          </a:r>
        </a:p>
      </dsp:txBody>
      <dsp:txXfrm>
        <a:off x="3080" y="407645"/>
        <a:ext cx="2444055" cy="1466433"/>
      </dsp:txXfrm>
    </dsp:sp>
    <dsp:sp modelId="{6CCC779E-C8A2-4B05-B69C-B1FDC3192E4D}">
      <dsp:nvSpPr>
        <dsp:cNvPr id="0" name=""/>
        <dsp:cNvSpPr/>
      </dsp:nvSpPr>
      <dsp:spPr>
        <a:xfrm>
          <a:off x="2691541" y="407645"/>
          <a:ext cx="2444055" cy="1466433"/>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2060"/>
              </a:solidFill>
            </a:rPr>
            <a:t>2. PPE as a Control: Their Function and Limitations</a:t>
          </a:r>
        </a:p>
      </dsp:txBody>
      <dsp:txXfrm>
        <a:off x="2691541" y="407645"/>
        <a:ext cx="2444055" cy="1466433"/>
      </dsp:txXfrm>
    </dsp:sp>
    <dsp:sp modelId="{52D2AC43-BB52-4BD1-A406-B01CBA6652BC}">
      <dsp:nvSpPr>
        <dsp:cNvPr id="0" name=""/>
        <dsp:cNvSpPr/>
      </dsp:nvSpPr>
      <dsp:spPr>
        <a:xfrm>
          <a:off x="5380002" y="407645"/>
          <a:ext cx="2444055" cy="1466433"/>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2060"/>
              </a:solidFill>
            </a:rPr>
            <a:t>3. PPE Products: Selecting the Appropriate Ones</a:t>
          </a:r>
        </a:p>
      </dsp:txBody>
      <dsp:txXfrm>
        <a:off x="5380002" y="407645"/>
        <a:ext cx="2444055" cy="1466433"/>
      </dsp:txXfrm>
    </dsp:sp>
    <dsp:sp modelId="{B413B352-BEE7-4E6C-84EC-B2F33287B06B}">
      <dsp:nvSpPr>
        <dsp:cNvPr id="0" name=""/>
        <dsp:cNvSpPr/>
      </dsp:nvSpPr>
      <dsp:spPr>
        <a:xfrm>
          <a:off x="8068463" y="407645"/>
          <a:ext cx="2444055" cy="1466433"/>
        </a:xfrm>
        <a:prstGeom prst="rect">
          <a:avLst/>
        </a:prstGeom>
        <a:solidFill>
          <a:srgbClr val="193C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accent5">
                  <a:lumMod val="20000"/>
                  <a:lumOff val="80000"/>
                </a:schemeClr>
              </a:solidFill>
            </a:rPr>
            <a:t>4. Do I need a respirator?</a:t>
          </a:r>
          <a:endParaRPr lang="en-US" sz="2000" kern="1200" dirty="0">
            <a:solidFill>
              <a:srgbClr val="002060"/>
            </a:solidFill>
          </a:endParaRPr>
        </a:p>
      </dsp:txBody>
      <dsp:txXfrm>
        <a:off x="8068463" y="407645"/>
        <a:ext cx="2444055" cy="1466433"/>
      </dsp:txXfrm>
    </dsp:sp>
    <dsp:sp modelId="{049271D0-E411-4BB7-923E-DA323E0E5401}">
      <dsp:nvSpPr>
        <dsp:cNvPr id="0" name=""/>
        <dsp:cNvSpPr/>
      </dsp:nvSpPr>
      <dsp:spPr>
        <a:xfrm>
          <a:off x="1347311" y="2118484"/>
          <a:ext cx="2444055" cy="1466433"/>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2060"/>
              </a:solidFill>
            </a:rPr>
            <a:t>5. Proper Use of  PPE</a:t>
          </a:r>
        </a:p>
      </dsp:txBody>
      <dsp:txXfrm>
        <a:off x="1347311" y="2118484"/>
        <a:ext cx="2444055" cy="1466433"/>
      </dsp:txXfrm>
    </dsp:sp>
    <dsp:sp modelId="{04648E1C-01CA-407D-BC9D-72A4BBD582BB}">
      <dsp:nvSpPr>
        <dsp:cNvPr id="0" name=""/>
        <dsp:cNvSpPr/>
      </dsp:nvSpPr>
      <dsp:spPr>
        <a:xfrm>
          <a:off x="4035772" y="2118484"/>
          <a:ext cx="2444055" cy="1466433"/>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2060"/>
              </a:solidFill>
            </a:rPr>
            <a:t>6. Maintaining PPE</a:t>
          </a:r>
        </a:p>
      </dsp:txBody>
      <dsp:txXfrm>
        <a:off x="4035772" y="2118484"/>
        <a:ext cx="2444055" cy="1466433"/>
      </dsp:txXfrm>
    </dsp:sp>
    <dsp:sp modelId="{DF81C1A7-8EE0-4AEB-A4E2-AB173DE39E33}">
      <dsp:nvSpPr>
        <dsp:cNvPr id="0" name=""/>
        <dsp:cNvSpPr/>
      </dsp:nvSpPr>
      <dsp:spPr>
        <a:xfrm>
          <a:off x="6724233" y="2118484"/>
          <a:ext cx="2444055" cy="1466433"/>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2060"/>
              </a:solidFill>
            </a:rPr>
            <a:t>7. </a:t>
          </a:r>
          <a:r>
            <a:rPr lang="en-US" sz="2000" kern="1200" dirty="0" err="1">
              <a:solidFill>
                <a:srgbClr val="002060"/>
              </a:solidFill>
            </a:rPr>
            <a:t>U</a:t>
          </a:r>
          <a:r>
            <a:rPr lang="en-US" sz="2000" i="1" kern="1200" dirty="0" err="1">
              <a:solidFill>
                <a:srgbClr val="002060"/>
              </a:solidFill>
            </a:rPr>
            <a:t>of</a:t>
          </a:r>
          <a:r>
            <a:rPr lang="en-US" sz="2000" kern="1200" dirty="0" err="1">
              <a:solidFill>
                <a:srgbClr val="002060"/>
              </a:solidFill>
            </a:rPr>
            <a:t>SC</a:t>
          </a:r>
          <a:r>
            <a:rPr lang="en-US" sz="2000" kern="1200" dirty="0">
              <a:solidFill>
                <a:srgbClr val="002060"/>
              </a:solidFill>
            </a:rPr>
            <a:t> Lab PPE Policy</a:t>
          </a:r>
        </a:p>
      </dsp:txBody>
      <dsp:txXfrm>
        <a:off x="6724233" y="2118484"/>
        <a:ext cx="2444055" cy="14664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617B14-A211-7A4F-8E98-12A5DDF4ECA2}">
      <dsp:nvSpPr>
        <dsp:cNvPr id="0" name=""/>
        <dsp:cNvSpPr/>
      </dsp:nvSpPr>
      <dsp:spPr>
        <a:xfrm rot="10800000">
          <a:off x="0" y="0"/>
          <a:ext cx="4753669" cy="638810"/>
        </a:xfrm>
        <a:prstGeom prst="trapezoid">
          <a:avLst>
            <a:gd name="adj" fmla="val 74414"/>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i="1" kern="1200" dirty="0">
              <a:solidFill>
                <a:schemeClr val="bg1"/>
              </a:solidFill>
            </a:rPr>
            <a:t>Elimination, substitution, downscaling</a:t>
          </a:r>
        </a:p>
      </dsp:txBody>
      <dsp:txXfrm rot="-10800000">
        <a:off x="831892" y="0"/>
        <a:ext cx="3089884" cy="638810"/>
      </dsp:txXfrm>
    </dsp:sp>
    <dsp:sp modelId="{C4F36C46-8BD8-D849-AA17-7EE5276DD209}">
      <dsp:nvSpPr>
        <dsp:cNvPr id="0" name=""/>
        <dsp:cNvSpPr/>
      </dsp:nvSpPr>
      <dsp:spPr>
        <a:xfrm rot="10800000">
          <a:off x="475366" y="638810"/>
          <a:ext cx="3802935" cy="638810"/>
        </a:xfrm>
        <a:prstGeom prst="trapezoid">
          <a:avLst>
            <a:gd name="adj" fmla="val 74414"/>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i="1" kern="1200" dirty="0">
              <a:solidFill>
                <a:schemeClr val="bg1"/>
              </a:solidFill>
            </a:rPr>
            <a:t>Engineering</a:t>
          </a:r>
        </a:p>
      </dsp:txBody>
      <dsp:txXfrm rot="-10800000">
        <a:off x="1140880" y="638810"/>
        <a:ext cx="2471907" cy="638810"/>
      </dsp:txXfrm>
    </dsp:sp>
    <dsp:sp modelId="{3847EA3B-42B3-194D-AC6F-E8E1DA9A1EAF}">
      <dsp:nvSpPr>
        <dsp:cNvPr id="0" name=""/>
        <dsp:cNvSpPr/>
      </dsp:nvSpPr>
      <dsp:spPr>
        <a:xfrm rot="10800000">
          <a:off x="950733" y="1277620"/>
          <a:ext cx="2852201" cy="638810"/>
        </a:xfrm>
        <a:prstGeom prst="trapezoid">
          <a:avLst>
            <a:gd name="adj" fmla="val 74414"/>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i="1" kern="1200" dirty="0">
              <a:solidFill>
                <a:schemeClr val="bg1"/>
              </a:solidFill>
            </a:rPr>
            <a:t>Administrative</a:t>
          </a:r>
        </a:p>
      </dsp:txBody>
      <dsp:txXfrm rot="-10800000">
        <a:off x="1449869" y="1277620"/>
        <a:ext cx="1853930" cy="638810"/>
      </dsp:txXfrm>
    </dsp:sp>
    <dsp:sp modelId="{DEF44CB6-3C31-AB49-888D-7389D84B2538}">
      <dsp:nvSpPr>
        <dsp:cNvPr id="0" name=""/>
        <dsp:cNvSpPr/>
      </dsp:nvSpPr>
      <dsp:spPr>
        <a:xfrm rot="10800000">
          <a:off x="1426100" y="1916430"/>
          <a:ext cx="1901467" cy="638810"/>
        </a:xfrm>
        <a:prstGeom prst="trapezoid">
          <a:avLst>
            <a:gd name="adj" fmla="val 74414"/>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accent4">
                  <a:lumMod val="75000"/>
                </a:schemeClr>
              </a:solidFill>
            </a:rPr>
            <a:t>Personal Protective Equipment</a:t>
          </a:r>
        </a:p>
      </dsp:txBody>
      <dsp:txXfrm rot="-10800000">
        <a:off x="1758857" y="1916430"/>
        <a:ext cx="1235953" cy="638810"/>
      </dsp:txXfrm>
    </dsp:sp>
    <dsp:sp modelId="{96FE62B0-06DE-7646-B6CD-4232A6D343A3}">
      <dsp:nvSpPr>
        <dsp:cNvPr id="0" name=""/>
        <dsp:cNvSpPr/>
      </dsp:nvSpPr>
      <dsp:spPr>
        <a:xfrm rot="10800000">
          <a:off x="1901467" y="2555240"/>
          <a:ext cx="950733" cy="638810"/>
        </a:xfrm>
        <a:prstGeom prst="trapezoid">
          <a:avLst>
            <a:gd name="adj" fmla="val 74414"/>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chemeClr val="tx1"/>
              </a:solidFill>
            </a:rPr>
            <a:t>Emergency Response</a:t>
          </a:r>
        </a:p>
      </dsp:txBody>
      <dsp:txXfrm rot="-10800000">
        <a:off x="1901467" y="2555240"/>
        <a:ext cx="950733" cy="6388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8145FB-FF75-4E3D-A7C2-218E130DC9C2}">
      <dsp:nvSpPr>
        <dsp:cNvPr id="0" name=""/>
        <dsp:cNvSpPr/>
      </dsp:nvSpPr>
      <dsp:spPr>
        <a:xfrm>
          <a:off x="4621" y="537766"/>
          <a:ext cx="2020453" cy="29170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ts val="1200"/>
            </a:spcAft>
            <a:buNone/>
          </a:pPr>
          <a:r>
            <a:rPr lang="en-US" sz="1500" b="1" kern="1200" dirty="0"/>
            <a:t>Supervisor conducts hazard and risk assessment </a:t>
          </a:r>
        </a:p>
        <a:p>
          <a:pPr marL="0" lvl="0" indent="0" algn="l" defTabSz="666750">
            <a:lnSpc>
              <a:spcPct val="90000"/>
            </a:lnSpc>
            <a:spcBef>
              <a:spcPct val="0"/>
            </a:spcBef>
            <a:spcAft>
              <a:spcPts val="1200"/>
            </a:spcAft>
            <a:buNone/>
          </a:pPr>
          <a:r>
            <a:rPr lang="en-US" sz="1500" kern="1200" dirty="0"/>
            <a:t>- identify the correct type of PPEs to protect against hazards present </a:t>
          </a:r>
        </a:p>
        <a:p>
          <a:pPr marL="0" lvl="0" indent="0" algn="l" defTabSz="666750">
            <a:lnSpc>
              <a:spcPct val="90000"/>
            </a:lnSpc>
            <a:spcBef>
              <a:spcPct val="0"/>
            </a:spcBef>
            <a:spcAft>
              <a:spcPts val="1200"/>
            </a:spcAft>
            <a:buNone/>
          </a:pPr>
          <a:r>
            <a:rPr lang="en-US" sz="1500" kern="1200" dirty="0"/>
            <a:t>-identify PPE with a level of protection appropriate for the level of risk</a:t>
          </a:r>
        </a:p>
      </dsp:txBody>
      <dsp:txXfrm>
        <a:off x="63798" y="596943"/>
        <a:ext cx="1902099" cy="2798675"/>
      </dsp:txXfrm>
    </dsp:sp>
    <dsp:sp modelId="{70D3E67A-2230-4C56-870A-140D4538D1A5}">
      <dsp:nvSpPr>
        <dsp:cNvPr id="0" name=""/>
        <dsp:cNvSpPr/>
      </dsp:nvSpPr>
      <dsp:spPr>
        <a:xfrm>
          <a:off x="2227119" y="1745745"/>
          <a:ext cx="428336" cy="5010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227119" y="1845959"/>
        <a:ext cx="299835" cy="300644"/>
      </dsp:txXfrm>
    </dsp:sp>
    <dsp:sp modelId="{B2C273BE-B757-4ECA-9C65-E56037948A4F}">
      <dsp:nvSpPr>
        <dsp:cNvPr id="0" name=""/>
        <dsp:cNvSpPr/>
      </dsp:nvSpPr>
      <dsp:spPr>
        <a:xfrm>
          <a:off x="2833255" y="537766"/>
          <a:ext cx="2020453" cy="29170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ts val="1200"/>
            </a:spcAft>
            <a:buNone/>
          </a:pPr>
          <a:r>
            <a:rPr lang="en-US" sz="1500" kern="1200" dirty="0"/>
            <a:t>Select PPE according to wearing and fitting - one size may not fit all</a:t>
          </a:r>
        </a:p>
        <a:p>
          <a:pPr marL="0" lvl="0" indent="0" algn="l" defTabSz="666750">
            <a:lnSpc>
              <a:spcPct val="90000"/>
            </a:lnSpc>
            <a:spcBef>
              <a:spcPct val="0"/>
            </a:spcBef>
            <a:spcAft>
              <a:spcPts val="1200"/>
            </a:spcAft>
            <a:buNone/>
          </a:pPr>
          <a:r>
            <a:rPr lang="en-US" sz="1500" kern="1200" dirty="0"/>
            <a:t>Select PPE that is user friendly- one that fits the individual correctly</a:t>
          </a:r>
        </a:p>
      </dsp:txBody>
      <dsp:txXfrm>
        <a:off x="2892432" y="596943"/>
        <a:ext cx="1902099" cy="2798675"/>
      </dsp:txXfrm>
    </dsp:sp>
    <dsp:sp modelId="{C5599D47-8B53-45FA-9E93-3D476DA32798}">
      <dsp:nvSpPr>
        <dsp:cNvPr id="0" name=""/>
        <dsp:cNvSpPr/>
      </dsp:nvSpPr>
      <dsp:spPr>
        <a:xfrm>
          <a:off x="5055754" y="1745745"/>
          <a:ext cx="428336" cy="5010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055754" y="1845959"/>
        <a:ext cx="299835" cy="300644"/>
      </dsp:txXfrm>
    </dsp:sp>
    <dsp:sp modelId="{050DF617-C447-4A22-B6CE-BD4CB585D4F4}">
      <dsp:nvSpPr>
        <dsp:cNvPr id="0" name=""/>
        <dsp:cNvSpPr/>
      </dsp:nvSpPr>
      <dsp:spPr>
        <a:xfrm>
          <a:off x="5661890" y="537766"/>
          <a:ext cx="2020453" cy="29170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Consider individual medical conditions that may restrict the wearing of PPEs (i.e. allergies, vision, etc.)</a:t>
          </a:r>
        </a:p>
      </dsp:txBody>
      <dsp:txXfrm>
        <a:off x="5721067" y="596943"/>
        <a:ext cx="1902099" cy="2798675"/>
      </dsp:txXfrm>
    </dsp:sp>
    <dsp:sp modelId="{A4989DB4-48D4-4FAC-9151-E00872348949}">
      <dsp:nvSpPr>
        <dsp:cNvPr id="0" name=""/>
        <dsp:cNvSpPr/>
      </dsp:nvSpPr>
      <dsp:spPr>
        <a:xfrm>
          <a:off x="7884389" y="1745745"/>
          <a:ext cx="428336" cy="5010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7884389" y="1845959"/>
        <a:ext cx="299835" cy="300644"/>
      </dsp:txXfrm>
    </dsp:sp>
    <dsp:sp modelId="{486257C5-4A1D-4E21-AF56-598D1C6547B3}">
      <dsp:nvSpPr>
        <dsp:cNvPr id="0" name=""/>
        <dsp:cNvSpPr/>
      </dsp:nvSpPr>
      <dsp:spPr>
        <a:xfrm>
          <a:off x="8490525" y="537766"/>
          <a:ext cx="2020453" cy="29170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ts val="1200"/>
            </a:spcAft>
            <a:buNone/>
          </a:pPr>
          <a:r>
            <a:rPr lang="en-US" sz="1500" kern="1200" dirty="0"/>
            <a:t>Ensure that the selected PPE is designed, manufactured, and tested in compliance with nationally recognized safety and performance standards (</a:t>
          </a:r>
          <a:r>
            <a:rPr lang="en-US" sz="1500" i="1" kern="1200" dirty="0"/>
            <a:t>i.e</a:t>
          </a:r>
          <a:r>
            <a:rPr lang="en-US" sz="1500" kern="1200" dirty="0"/>
            <a:t>., ANSI Z87, UL Listed, CE Marked).   </a:t>
          </a:r>
        </a:p>
      </dsp:txBody>
      <dsp:txXfrm>
        <a:off x="8549702" y="596943"/>
        <a:ext cx="1902099" cy="2798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42CB44-4F67-4AE8-87DF-0378A9D9312B}">
      <dsp:nvSpPr>
        <dsp:cNvPr id="0" name=""/>
        <dsp:cNvSpPr/>
      </dsp:nvSpPr>
      <dsp:spPr>
        <a:xfrm>
          <a:off x="0" y="1790"/>
          <a:ext cx="5559750" cy="90737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C14681-4B2A-49E1-B1B5-84BDACD0FC98}">
      <dsp:nvSpPr>
        <dsp:cNvPr id="0" name=""/>
        <dsp:cNvSpPr/>
      </dsp:nvSpPr>
      <dsp:spPr>
        <a:xfrm>
          <a:off x="274482" y="205950"/>
          <a:ext cx="499058" cy="4990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8BC91C-1732-483F-A82D-AA6CE9241B13}">
      <dsp:nvSpPr>
        <dsp:cNvPr id="0" name=""/>
        <dsp:cNvSpPr/>
      </dsp:nvSpPr>
      <dsp:spPr>
        <a:xfrm>
          <a:off x="1048023" y="1790"/>
          <a:ext cx="4511726" cy="907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031" tIns="96031" rIns="96031" bIns="96031" numCol="1" spcCol="1270" anchor="ctr" anchorCtr="0">
          <a:noAutofit/>
        </a:bodyPr>
        <a:lstStyle/>
        <a:p>
          <a:pPr marL="0" lvl="0" indent="0" algn="l" defTabSz="711200">
            <a:lnSpc>
              <a:spcPct val="100000"/>
            </a:lnSpc>
            <a:spcBef>
              <a:spcPct val="0"/>
            </a:spcBef>
            <a:spcAft>
              <a:spcPct val="35000"/>
            </a:spcAft>
            <a:buNone/>
          </a:pPr>
          <a:r>
            <a:rPr lang="en-US" sz="1600" b="0" i="0" kern="1200"/>
            <a:t>Properly selected PPE used when handling hazards</a:t>
          </a:r>
          <a:endParaRPr lang="en-US" sz="1600" kern="1200"/>
        </a:p>
      </dsp:txBody>
      <dsp:txXfrm>
        <a:off x="1048023" y="1790"/>
        <a:ext cx="4511726" cy="907379"/>
      </dsp:txXfrm>
    </dsp:sp>
    <dsp:sp modelId="{8A4755C0-43BE-4F52-B4C3-0B3D5687110C}">
      <dsp:nvSpPr>
        <dsp:cNvPr id="0" name=""/>
        <dsp:cNvSpPr/>
      </dsp:nvSpPr>
      <dsp:spPr>
        <a:xfrm>
          <a:off x="0" y="1136014"/>
          <a:ext cx="5559750" cy="90737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282977-D121-4853-9398-83052D078378}">
      <dsp:nvSpPr>
        <dsp:cNvPr id="0" name=""/>
        <dsp:cNvSpPr/>
      </dsp:nvSpPr>
      <dsp:spPr>
        <a:xfrm>
          <a:off x="274482" y="1340175"/>
          <a:ext cx="499058" cy="49905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934EC9-1E58-4C2D-A4BF-48EB728ED87D}">
      <dsp:nvSpPr>
        <dsp:cNvPr id="0" name=""/>
        <dsp:cNvSpPr/>
      </dsp:nvSpPr>
      <dsp:spPr>
        <a:xfrm>
          <a:off x="1048023" y="1136014"/>
          <a:ext cx="4511726" cy="907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031" tIns="96031" rIns="96031" bIns="96031" numCol="1" spcCol="1270" anchor="ctr" anchorCtr="0">
          <a:noAutofit/>
        </a:bodyPr>
        <a:lstStyle/>
        <a:p>
          <a:pPr marL="0" lvl="0" indent="0" algn="l" defTabSz="622300">
            <a:lnSpc>
              <a:spcPct val="100000"/>
            </a:lnSpc>
            <a:spcBef>
              <a:spcPct val="0"/>
            </a:spcBef>
            <a:spcAft>
              <a:spcPct val="35000"/>
            </a:spcAft>
            <a:buNone/>
          </a:pPr>
          <a:r>
            <a:rPr lang="en-US" sz="1400" kern="1200" dirty="0"/>
            <a:t>Each PPE item inspected prior to use (</a:t>
          </a:r>
          <a:r>
            <a:rPr lang="en-US" sz="1100" kern="1200" dirty="0"/>
            <a:t>lab</a:t>
          </a:r>
          <a:r>
            <a:rPr lang="en-US" sz="1050" kern="1200" dirty="0"/>
            <a:t> </a:t>
          </a:r>
          <a:r>
            <a:rPr lang="en-US" sz="1100" kern="1200" dirty="0"/>
            <a:t>coats for signs of chemical degradation, fraying at the cuffs, stains; gloves for holes, tears, degradation; safety glasses/goggles for scratches and pitting that may impair vision, splash apron for tears, holes and thinning)</a:t>
          </a:r>
        </a:p>
      </dsp:txBody>
      <dsp:txXfrm>
        <a:off x="1048023" y="1136014"/>
        <a:ext cx="4511726" cy="907379"/>
      </dsp:txXfrm>
    </dsp:sp>
    <dsp:sp modelId="{CFF8A7E5-F76E-4746-A12C-56E471CB7576}">
      <dsp:nvSpPr>
        <dsp:cNvPr id="0" name=""/>
        <dsp:cNvSpPr/>
      </dsp:nvSpPr>
      <dsp:spPr>
        <a:xfrm>
          <a:off x="0" y="2270239"/>
          <a:ext cx="5559750" cy="90737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B64608-2E36-4BC6-B4BC-EC24CBDED17F}">
      <dsp:nvSpPr>
        <dsp:cNvPr id="0" name=""/>
        <dsp:cNvSpPr/>
      </dsp:nvSpPr>
      <dsp:spPr>
        <a:xfrm>
          <a:off x="274482" y="2474399"/>
          <a:ext cx="499058" cy="4990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AA2E79-9D10-41BD-8785-1B7A54361882}">
      <dsp:nvSpPr>
        <dsp:cNvPr id="0" name=""/>
        <dsp:cNvSpPr/>
      </dsp:nvSpPr>
      <dsp:spPr>
        <a:xfrm>
          <a:off x="1048023" y="2270239"/>
          <a:ext cx="4511726" cy="907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031" tIns="96031" rIns="96031" bIns="96031" numCol="1" spcCol="1270" anchor="ctr" anchorCtr="0">
          <a:noAutofit/>
        </a:bodyPr>
        <a:lstStyle/>
        <a:p>
          <a:pPr marL="0" lvl="0" indent="0" algn="l" defTabSz="711200">
            <a:lnSpc>
              <a:spcPct val="100000"/>
            </a:lnSpc>
            <a:spcBef>
              <a:spcPct val="0"/>
            </a:spcBef>
            <a:spcAft>
              <a:spcPct val="35000"/>
            </a:spcAft>
            <a:buNone/>
          </a:pPr>
          <a:r>
            <a:rPr lang="en-US" sz="1600" b="0" i="0" kern="1200" dirty="0"/>
            <a:t>Donned (put on) so that PPE fits properly and creates an effective barrier against the entry of hazards</a:t>
          </a:r>
          <a:endParaRPr lang="en-US" sz="1600" kern="1200" dirty="0"/>
        </a:p>
      </dsp:txBody>
      <dsp:txXfrm>
        <a:off x="1048023" y="2270239"/>
        <a:ext cx="4511726" cy="907379"/>
      </dsp:txXfrm>
    </dsp:sp>
    <dsp:sp modelId="{3650D748-2832-487D-9E3A-92F821559932}">
      <dsp:nvSpPr>
        <dsp:cNvPr id="0" name=""/>
        <dsp:cNvSpPr/>
      </dsp:nvSpPr>
      <dsp:spPr>
        <a:xfrm>
          <a:off x="0" y="3404464"/>
          <a:ext cx="5559750" cy="90737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26F4F5-6117-4C92-B188-6D7D15C1FF70}">
      <dsp:nvSpPr>
        <dsp:cNvPr id="0" name=""/>
        <dsp:cNvSpPr/>
      </dsp:nvSpPr>
      <dsp:spPr>
        <a:xfrm>
          <a:off x="274482" y="3608624"/>
          <a:ext cx="499058" cy="49905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CFE49C-3B9C-43CC-BD2A-88F88746595F}">
      <dsp:nvSpPr>
        <dsp:cNvPr id="0" name=""/>
        <dsp:cNvSpPr/>
      </dsp:nvSpPr>
      <dsp:spPr>
        <a:xfrm>
          <a:off x="1048023" y="3404464"/>
          <a:ext cx="4511726" cy="907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031" tIns="96031" rIns="96031" bIns="96031" numCol="1" spcCol="1270" anchor="ctr" anchorCtr="0">
          <a:noAutofit/>
        </a:bodyPr>
        <a:lstStyle/>
        <a:p>
          <a:pPr marL="0" lvl="0" indent="0" algn="l" defTabSz="711200">
            <a:lnSpc>
              <a:spcPct val="100000"/>
            </a:lnSpc>
            <a:spcBef>
              <a:spcPct val="0"/>
            </a:spcBef>
            <a:spcAft>
              <a:spcPct val="35000"/>
            </a:spcAft>
            <a:buNone/>
          </a:pPr>
          <a:r>
            <a:rPr lang="en-US" sz="1600" kern="1200"/>
            <a:t>D</a:t>
          </a:r>
          <a:r>
            <a:rPr lang="en-US" sz="1600" b="0" i="0" kern="1200"/>
            <a:t>offed (take off) properly to prevent cross contamination</a:t>
          </a:r>
          <a:endParaRPr lang="en-US" sz="1600" kern="1200"/>
        </a:p>
      </dsp:txBody>
      <dsp:txXfrm>
        <a:off x="1048023" y="3404464"/>
        <a:ext cx="4511726" cy="9073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CFBA95-1854-4FB2-BF3D-572994094923}">
      <dsp:nvSpPr>
        <dsp:cNvPr id="0" name=""/>
        <dsp:cNvSpPr/>
      </dsp:nvSpPr>
      <dsp:spPr>
        <a:xfrm>
          <a:off x="0" y="2404"/>
          <a:ext cx="77366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5EA324-AE5F-4C93-BBCC-3F27F52C006B}">
      <dsp:nvSpPr>
        <dsp:cNvPr id="0" name=""/>
        <dsp:cNvSpPr/>
      </dsp:nvSpPr>
      <dsp:spPr>
        <a:xfrm>
          <a:off x="0" y="2404"/>
          <a:ext cx="7736633" cy="1639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PPE r</a:t>
          </a:r>
          <a:r>
            <a:rPr lang="en-US" sz="2800" b="0" i="0" kern="1200"/>
            <a:t>emoved before leaving the lab</a:t>
          </a:r>
          <a:endParaRPr lang="en-US" sz="2800" kern="1200"/>
        </a:p>
      </dsp:txBody>
      <dsp:txXfrm>
        <a:off x="0" y="2404"/>
        <a:ext cx="7736633" cy="1639968"/>
      </dsp:txXfrm>
    </dsp:sp>
    <dsp:sp modelId="{18FB3270-09D2-451E-AF29-92D4EFC65CF1}">
      <dsp:nvSpPr>
        <dsp:cNvPr id="0" name=""/>
        <dsp:cNvSpPr/>
      </dsp:nvSpPr>
      <dsp:spPr>
        <a:xfrm>
          <a:off x="0" y="1642373"/>
          <a:ext cx="77366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857748-FD57-4BB8-98E0-827652DC7729}">
      <dsp:nvSpPr>
        <dsp:cNvPr id="0" name=""/>
        <dsp:cNvSpPr/>
      </dsp:nvSpPr>
      <dsp:spPr>
        <a:xfrm>
          <a:off x="0" y="1642373"/>
          <a:ext cx="7736633" cy="1639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W</a:t>
          </a:r>
          <a:r>
            <a:rPr lang="en-US" sz="2800" b="0" i="0" kern="1200"/>
            <a:t>hen transporting hazardous materials, one hand gloved, ungloved hand used to operate doorknobs, light switches, elevator buttons, etc. </a:t>
          </a:r>
          <a:endParaRPr lang="en-US" sz="2800" kern="1200"/>
        </a:p>
      </dsp:txBody>
      <dsp:txXfrm>
        <a:off x="0" y="1642373"/>
        <a:ext cx="7736633" cy="1639968"/>
      </dsp:txXfrm>
    </dsp:sp>
    <dsp:sp modelId="{E01D004A-7C21-4C38-AB9E-05C4E071950C}">
      <dsp:nvSpPr>
        <dsp:cNvPr id="0" name=""/>
        <dsp:cNvSpPr/>
      </dsp:nvSpPr>
      <dsp:spPr>
        <a:xfrm>
          <a:off x="0" y="3282342"/>
          <a:ext cx="77366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F1AE34-FCCC-4A7B-A43E-0B8D4DFF15B1}">
      <dsp:nvSpPr>
        <dsp:cNvPr id="0" name=""/>
        <dsp:cNvSpPr/>
      </dsp:nvSpPr>
      <dsp:spPr>
        <a:xfrm>
          <a:off x="0" y="3282342"/>
          <a:ext cx="7736633" cy="1639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Disposable gloves that have been used are n</a:t>
          </a:r>
          <a:r>
            <a:rPr lang="en-US" sz="2800" b="0" i="0" kern="1200"/>
            <a:t>ever, (you read that correctly),  </a:t>
          </a:r>
          <a:r>
            <a:rPr lang="en-US" sz="2800" b="0" i="0" u="sng" kern="1200"/>
            <a:t>never re-used!</a:t>
          </a:r>
          <a:endParaRPr lang="en-US" sz="2800" kern="1200"/>
        </a:p>
      </dsp:txBody>
      <dsp:txXfrm>
        <a:off x="0" y="3282342"/>
        <a:ext cx="7736633" cy="163996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684E1E-E540-AC43-BC13-F90D553055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F041BA6-039E-8F4D-B7F7-3C8E20B40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038C9C-4B69-864E-9EEE-DFA43CC144D2}" type="datetimeFigureOut">
              <a:rPr lang="en-US" smtClean="0"/>
              <a:t>8/18/2022</a:t>
            </a:fld>
            <a:endParaRPr lang="en-US"/>
          </a:p>
        </p:txBody>
      </p:sp>
      <p:sp>
        <p:nvSpPr>
          <p:cNvPr id="4" name="Footer Placeholder 3">
            <a:extLst>
              <a:ext uri="{FF2B5EF4-FFF2-40B4-BE49-F238E27FC236}">
                <a16:creationId xmlns:a16="http://schemas.microsoft.com/office/drawing/2014/main" id="{DD469921-4617-FB4C-9847-172FF83023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350DCBB-D829-754E-9E76-36A9E36432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947A92-5E9C-F94E-8B11-4D34C67AD036}" type="slidenum">
              <a:rPr lang="en-US" smtClean="0"/>
              <a:t>‹#›</a:t>
            </a:fld>
            <a:endParaRPr lang="en-US"/>
          </a:p>
        </p:txBody>
      </p:sp>
    </p:spTree>
    <p:extLst>
      <p:ext uri="{BB962C8B-B14F-4D97-AF65-F5344CB8AC3E}">
        <p14:creationId xmlns:p14="http://schemas.microsoft.com/office/powerpoint/2010/main" val="1539221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D9A61E-B1D6-C34D-A321-B3E90F6DE630}" type="datetimeFigureOut">
              <a:rPr lang="en-US" smtClean="0"/>
              <a:t>8/18/2022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A3E603-0EE4-3042-9661-047EB577E4A2}" type="slidenum">
              <a:rPr lang="en-US" smtClean="0"/>
              <a:t>‹#›</a:t>
            </a:fld>
            <a:endParaRPr lang="en-US"/>
          </a:p>
        </p:txBody>
      </p:sp>
    </p:spTree>
    <p:extLst>
      <p:ext uri="{BB962C8B-B14F-4D97-AF65-F5344CB8AC3E}">
        <p14:creationId xmlns:p14="http://schemas.microsoft.com/office/powerpoint/2010/main" val="3103949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employees who have occupational</a:t>
            </a:r>
            <a:r>
              <a:rPr lang="en-US" baseline="0" dirty="0"/>
              <a:t> exposure to bloodborne pathogens must receive initial and annual training.  </a:t>
            </a:r>
          </a:p>
          <a:p>
            <a:endParaRPr lang="en-US" baseline="0" dirty="0"/>
          </a:p>
          <a:p>
            <a:r>
              <a:rPr lang="en-US" baseline="0" dirty="0"/>
              <a:t>The following training is provided to fulfill this OSHA training requirement and to promote a safe work environment for all USC faculty, staff and students with potential exposure to bloodborne pathogens as a result of performing their job duties.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88C293-065B-4976-B86D-6E7B34126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334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53</a:t>
            </a:fld>
            <a:endParaRPr lang="en-US"/>
          </a:p>
        </p:txBody>
      </p:sp>
    </p:spTree>
    <p:extLst>
      <p:ext uri="{BB962C8B-B14F-4D97-AF65-F5344CB8AC3E}">
        <p14:creationId xmlns:p14="http://schemas.microsoft.com/office/powerpoint/2010/main" val="177043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2.xml"/><Relationship Id="rId5" Type="http://schemas.openxmlformats.org/officeDocument/2006/relationships/tags" Target="../tags/tag12.xml"/><Relationship Id="rId4" Type="http://schemas.openxmlformats.org/officeDocument/2006/relationships/tags" Target="../tags/tag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2.xml"/><Relationship Id="rId5" Type="http://schemas.openxmlformats.org/officeDocument/2006/relationships/tags" Target="../tags/tag17.xml"/><Relationship Id="rId4"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slideMaster" Target="../slideMasters/slideMaster2.xml"/><Relationship Id="rId4" Type="http://schemas.openxmlformats.org/officeDocument/2006/relationships/tags" Target="../tags/tag2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2.xml"/><Relationship Id="rId4" Type="http://schemas.openxmlformats.org/officeDocument/2006/relationships/tags" Target="../tags/tag25.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3.png"/><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6703-D0F7-E745-A687-AC990D0C464C}"/>
              </a:ext>
            </a:extLst>
          </p:cNvPr>
          <p:cNvSpPr>
            <a:spLocks noGrp="1"/>
          </p:cNvSpPr>
          <p:nvPr>
            <p:ph type="ctrTitle" hasCustomPrompt="1"/>
          </p:nvPr>
        </p:nvSpPr>
        <p:spPr>
          <a:xfrm>
            <a:off x="1524000" y="734056"/>
            <a:ext cx="9144000" cy="2387600"/>
          </a:xfrm>
        </p:spPr>
        <p:txBody>
          <a:bodyPr anchor="b">
            <a:normAutofit/>
          </a:bodyPr>
          <a:lstStyle>
            <a:lvl1pPr algn="ctr">
              <a:defRPr sz="6000" b="1" i="0" cap="none" baseline="0">
                <a:latin typeface="Times New Roman" panose="02020603050405020304"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61E6FFF2-58E4-794E-892D-6FF45321C2C0}"/>
              </a:ext>
            </a:extLst>
          </p:cNvPr>
          <p:cNvSpPr>
            <a:spLocks noGrp="1"/>
          </p:cNvSpPr>
          <p:nvPr>
            <p:ph type="subTitle" idx="1"/>
          </p:nvPr>
        </p:nvSpPr>
        <p:spPr>
          <a:xfrm>
            <a:off x="1524000" y="3313939"/>
            <a:ext cx="9144000" cy="1655762"/>
          </a:xfrm>
        </p:spPr>
        <p:txBody>
          <a:bodyPr/>
          <a:lstStyle>
            <a:lvl1pPr marL="0" indent="0" algn="ctr">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1BA7C03E-EF71-2C40-9E45-BF08314EE5F1}"/>
              </a:ext>
            </a:extLst>
          </p:cNvPr>
          <p:cNvSpPr>
            <a:spLocks noGrp="1"/>
          </p:cNvSpPr>
          <p:nvPr>
            <p:ph type="sldNum" sz="quarter" idx="12"/>
          </p:nvPr>
        </p:nvSpPr>
        <p:spPr>
          <a:xfrm>
            <a:off x="838200" y="5991633"/>
            <a:ext cx="2587831" cy="365125"/>
          </a:xfrm>
        </p:spPr>
        <p:txBody>
          <a:bodyPr/>
          <a:lstStyle/>
          <a:p>
            <a:fld id="{B4E9AFF7-6653-6A4D-A979-64D2F5BECA26}" type="slidenum">
              <a:rPr lang="en-US" smtClean="0"/>
              <a:t>‹#›</a:t>
            </a:fld>
            <a:endParaRPr lang="en-US"/>
          </a:p>
        </p:txBody>
      </p:sp>
      <p:pic>
        <p:nvPicPr>
          <p:cNvPr id="9" name="Picture 8">
            <a:extLst>
              <a:ext uri="{FF2B5EF4-FFF2-40B4-BE49-F238E27FC236}">
                <a16:creationId xmlns:a16="http://schemas.microsoft.com/office/drawing/2014/main" id="{C81DC1BB-A980-8448-BB01-0788DE4349F9}"/>
              </a:ext>
            </a:extLst>
          </p:cNvPr>
          <p:cNvPicPr>
            <a:picLocks noChangeAspect="1"/>
          </p:cNvPicPr>
          <p:nvPr userDrawn="1"/>
        </p:nvPicPr>
        <p:blipFill>
          <a:blip r:embed="rId2"/>
          <a:stretch>
            <a:fillRect/>
          </a:stretch>
        </p:blipFill>
        <p:spPr>
          <a:xfrm>
            <a:off x="4509370" y="4429919"/>
            <a:ext cx="3173260" cy="2115507"/>
          </a:xfrm>
          <a:prstGeom prst="rect">
            <a:avLst/>
          </a:prstGeom>
        </p:spPr>
      </p:pic>
    </p:spTree>
    <p:extLst>
      <p:ext uri="{BB962C8B-B14F-4D97-AF65-F5344CB8AC3E}">
        <p14:creationId xmlns:p14="http://schemas.microsoft.com/office/powerpoint/2010/main" val="295740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Concl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24E78-1993-A540-9F01-A28635FB4893}"/>
              </a:ext>
            </a:extLst>
          </p:cNvPr>
          <p:cNvSpPr>
            <a:spLocks noGrp="1"/>
          </p:cNvSpPr>
          <p:nvPr>
            <p:ph type="title" hasCustomPrompt="1"/>
          </p:nvPr>
        </p:nvSpPr>
        <p:spPr>
          <a:xfrm>
            <a:off x="831850" y="1656521"/>
            <a:ext cx="10515600" cy="2187986"/>
          </a:xfrm>
        </p:spPr>
        <p:txBody>
          <a:bodyPr anchor="t"/>
          <a:lstStyle>
            <a:lvl1pPr algn="ctr">
              <a:defRPr sz="6000" cap="none" baseline="0">
                <a:solidFill>
                  <a:schemeClr val="bg1"/>
                </a:solidFill>
                <a:latin typeface="Times New Roman" panose="02020603050405020304" pitchFamily="18" charset="0"/>
              </a:defRPr>
            </a:lvl1pPr>
          </a:lstStyle>
          <a:p>
            <a:r>
              <a:rPr lang="en-US" dirty="0"/>
              <a:t>Conclusion</a:t>
            </a:r>
          </a:p>
        </p:txBody>
      </p:sp>
      <p:sp>
        <p:nvSpPr>
          <p:cNvPr id="3" name="Text Placeholder 2">
            <a:extLst>
              <a:ext uri="{FF2B5EF4-FFF2-40B4-BE49-F238E27FC236}">
                <a16:creationId xmlns:a16="http://schemas.microsoft.com/office/drawing/2014/main" id="{2EC1F37B-372F-0146-A20D-449355B25403}"/>
              </a:ext>
            </a:extLst>
          </p:cNvPr>
          <p:cNvSpPr>
            <a:spLocks noGrp="1"/>
          </p:cNvSpPr>
          <p:nvPr>
            <p:ph type="body" idx="1" hasCustomPrompt="1"/>
          </p:nvPr>
        </p:nvSpPr>
        <p:spPr>
          <a:xfrm>
            <a:off x="831850" y="4867949"/>
            <a:ext cx="5493794" cy="1500187"/>
          </a:xfrm>
        </p:spPr>
        <p:txBody>
          <a:bodyPr anchor="b"/>
          <a:lstStyle>
            <a:lvl1pPr marL="0" indent="0" algn="l">
              <a:buNone/>
              <a:defRPr sz="1800" baseline="0">
                <a:solidFill>
                  <a:schemeClr val="bg1"/>
                </a:solidFill>
                <a:latin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a:p>
            <a:pPr lvl="0"/>
            <a:r>
              <a:rPr lang="en-US" dirty="0"/>
              <a:t>Title</a:t>
            </a:r>
          </a:p>
          <a:p>
            <a:pPr lvl="0"/>
            <a:r>
              <a:rPr lang="en-US" dirty="0"/>
              <a:t>Email</a:t>
            </a:r>
          </a:p>
        </p:txBody>
      </p:sp>
      <p:pic>
        <p:nvPicPr>
          <p:cNvPr id="12" name="Picture 11">
            <a:extLst>
              <a:ext uri="{FF2B5EF4-FFF2-40B4-BE49-F238E27FC236}">
                <a16:creationId xmlns:a16="http://schemas.microsoft.com/office/drawing/2014/main" id="{33EDFD73-0710-2244-860D-4BA6234A0E5E}"/>
              </a:ext>
            </a:extLst>
          </p:cNvPr>
          <p:cNvPicPr>
            <a:picLocks noChangeAspect="1"/>
          </p:cNvPicPr>
          <p:nvPr userDrawn="1"/>
        </p:nvPicPr>
        <p:blipFill>
          <a:blip r:embed="rId3"/>
          <a:stretch>
            <a:fillRect/>
          </a:stretch>
        </p:blipFill>
        <p:spPr>
          <a:xfrm>
            <a:off x="8825947" y="5555415"/>
            <a:ext cx="2892287" cy="1205120"/>
          </a:xfrm>
          <a:prstGeom prst="rect">
            <a:avLst/>
          </a:prstGeom>
        </p:spPr>
      </p:pic>
    </p:spTree>
    <p:extLst>
      <p:ext uri="{BB962C8B-B14F-4D97-AF65-F5344CB8AC3E}">
        <p14:creationId xmlns:p14="http://schemas.microsoft.com/office/powerpoint/2010/main" val="3717776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E991BC-E157-B340-860E-81A4EBD04B2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26805CF-1707-5749-8109-20FA44953EE0}"/>
              </a:ext>
            </a:extLst>
          </p:cNvPr>
          <p:cNvSpPr>
            <a:spLocks noGrp="1"/>
          </p:cNvSpPr>
          <p:nvPr>
            <p:ph type="sldNum" sz="quarter" idx="12"/>
          </p:nvPr>
        </p:nvSpPr>
        <p:spPr>
          <a:xfrm>
            <a:off x="838200" y="6004322"/>
            <a:ext cx="2605644" cy="365125"/>
          </a:xfrm>
        </p:spPr>
        <p:txBody>
          <a:bodyPr/>
          <a:lstStyle/>
          <a:p>
            <a:fld id="{B4E9AFF7-6653-6A4D-A979-64D2F5BECA26}" type="slidenum">
              <a:rPr lang="en-US" smtClean="0"/>
              <a:t>‹#›</a:t>
            </a:fld>
            <a:endParaRPr lang="en-US" dirty="0"/>
          </a:p>
        </p:txBody>
      </p:sp>
    </p:spTree>
    <p:extLst>
      <p:ext uri="{BB962C8B-B14F-4D97-AF65-F5344CB8AC3E}">
        <p14:creationId xmlns:p14="http://schemas.microsoft.com/office/powerpoint/2010/main" val="909576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59A27-C210-CF48-97F8-943B5EBAC6EC}"/>
              </a:ext>
            </a:extLst>
          </p:cNvPr>
          <p:cNvSpPr>
            <a:spLocks noGrp="1"/>
          </p:cNvSpPr>
          <p:nvPr>
            <p:ph type="title"/>
            <p:custDataLst>
              <p:tags r:id="rId1"/>
            </p:custDataLst>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385EC86A-0D15-764F-AA81-41016E208EA3}"/>
              </a:ext>
            </a:extLst>
          </p:cNvPr>
          <p:cNvSpPr>
            <a:spLocks noGrp="1"/>
          </p:cNvSpPr>
          <p:nvPr>
            <p:ph type="ftr" sz="quarter" idx="11"/>
            <p:custDataLst>
              <p:tags r:id="rId2"/>
            </p:custDataLst>
          </p:nvPr>
        </p:nvSpPr>
        <p:spPr/>
        <p:txBody>
          <a:bodyPr/>
          <a:lstStyle/>
          <a:p>
            <a:endParaRPr lang="en-US" dirty="0"/>
          </a:p>
        </p:txBody>
      </p:sp>
      <p:sp>
        <p:nvSpPr>
          <p:cNvPr id="5" name="Slide Number Placeholder 4">
            <a:extLst>
              <a:ext uri="{FF2B5EF4-FFF2-40B4-BE49-F238E27FC236}">
                <a16:creationId xmlns:a16="http://schemas.microsoft.com/office/drawing/2014/main" id="{9B633FAA-B5EA-C54D-A18B-17F16CA5F110}"/>
              </a:ext>
            </a:extLst>
          </p:cNvPr>
          <p:cNvSpPr>
            <a:spLocks noGrp="1"/>
          </p:cNvSpPr>
          <p:nvPr>
            <p:ph type="sldNum" sz="quarter" idx="12"/>
            <p:custDataLst>
              <p:tags r:id="rId3"/>
            </p:custDataLst>
          </p:nvPr>
        </p:nvSpPr>
        <p:spPr>
          <a:xfrm>
            <a:off x="838200" y="6005974"/>
            <a:ext cx="2670958" cy="365125"/>
          </a:xfrm>
        </p:spPr>
        <p:txBody>
          <a:bodyPr/>
          <a:lstStyle/>
          <a:p>
            <a:fld id="{B4E9AFF7-6653-6A4D-A979-64D2F5BECA26}" type="slidenum">
              <a:rPr lang="en-US" smtClean="0"/>
              <a:t>‹#›</a:t>
            </a:fld>
            <a:endParaRPr lang="en-US" dirty="0"/>
          </a:p>
        </p:txBody>
      </p:sp>
    </p:spTree>
    <p:extLst>
      <p:ext uri="{BB962C8B-B14F-4D97-AF65-F5344CB8AC3E}">
        <p14:creationId xmlns:p14="http://schemas.microsoft.com/office/powerpoint/2010/main" val="3510436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BC8D6-6BCB-BD4B-B6E0-92A778004EF5}"/>
              </a:ext>
            </a:extLst>
          </p:cNvPr>
          <p:cNvSpPr>
            <a:spLocks noGrp="1"/>
          </p:cNvSpPr>
          <p:nvPr>
            <p:ph type="title"/>
            <p:custDataLst>
              <p:tags r:id="rId1"/>
            </p:custDataLst>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C4099C-8353-F44E-8406-26AC07974CEE}"/>
              </a:ext>
            </a:extLst>
          </p:cNvPr>
          <p:cNvSpPr>
            <a:spLocks noGrp="1"/>
          </p:cNvSpPr>
          <p:nvPr>
            <p:ph sz="half" idx="1"/>
            <p:custDataLst>
              <p:tags r:id="rId2"/>
            </p:custDataLst>
          </p:nvPr>
        </p:nvSpPr>
        <p:spPr>
          <a:xfrm>
            <a:off x="838200" y="1825625"/>
            <a:ext cx="5181600" cy="40437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8CC49-08EF-8048-B6B2-BC247008F046}"/>
              </a:ext>
            </a:extLst>
          </p:cNvPr>
          <p:cNvSpPr>
            <a:spLocks noGrp="1"/>
          </p:cNvSpPr>
          <p:nvPr>
            <p:ph sz="half" idx="2"/>
            <p:custDataLst>
              <p:tags r:id="rId3"/>
            </p:custDataLst>
          </p:nvPr>
        </p:nvSpPr>
        <p:spPr>
          <a:xfrm>
            <a:off x="6172200" y="1825625"/>
            <a:ext cx="5181600" cy="40437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2CCBEF1-4544-884E-86EB-5374139098CC}"/>
              </a:ext>
            </a:extLst>
          </p:cNvPr>
          <p:cNvSpPr>
            <a:spLocks noGrp="1"/>
          </p:cNvSpPr>
          <p:nvPr>
            <p:ph type="ftr" sz="quarter" idx="11"/>
            <p:custDataLst>
              <p:tags r:id="rId4"/>
            </p:custDataLst>
          </p:nvPr>
        </p:nvSpPr>
        <p:spPr/>
        <p:txBody>
          <a:bodyPr/>
          <a:lstStyle/>
          <a:p>
            <a:endParaRPr lang="en-US" dirty="0"/>
          </a:p>
        </p:txBody>
      </p:sp>
      <p:sp>
        <p:nvSpPr>
          <p:cNvPr id="7" name="Slide Number Placeholder 6">
            <a:extLst>
              <a:ext uri="{FF2B5EF4-FFF2-40B4-BE49-F238E27FC236}">
                <a16:creationId xmlns:a16="http://schemas.microsoft.com/office/drawing/2014/main" id="{5277F880-2CCE-9044-8CE8-A7CF47CE5236}"/>
              </a:ext>
            </a:extLst>
          </p:cNvPr>
          <p:cNvSpPr>
            <a:spLocks noGrp="1"/>
          </p:cNvSpPr>
          <p:nvPr>
            <p:ph type="sldNum" sz="quarter" idx="12"/>
            <p:custDataLst>
              <p:tags r:id="rId5"/>
            </p:custDataLst>
          </p:nvPr>
        </p:nvSpPr>
        <p:spPr>
          <a:xfrm>
            <a:off x="838200" y="6004323"/>
            <a:ext cx="2688771" cy="365125"/>
          </a:xfrm>
        </p:spPr>
        <p:txBody>
          <a:bodyPr/>
          <a:lstStyle/>
          <a:p>
            <a:fld id="{B4E9AFF7-6653-6A4D-A979-64D2F5BECA26}" type="slidenum">
              <a:rPr lang="en-US" smtClean="0"/>
              <a:t>‹#›</a:t>
            </a:fld>
            <a:endParaRPr lang="en-US" dirty="0"/>
          </a:p>
        </p:txBody>
      </p:sp>
    </p:spTree>
    <p:extLst>
      <p:ext uri="{BB962C8B-B14F-4D97-AF65-F5344CB8AC3E}">
        <p14:creationId xmlns:p14="http://schemas.microsoft.com/office/powerpoint/2010/main" val="1707329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654A1-6207-5141-AAB1-9A7630DA988E}"/>
              </a:ext>
            </a:extLst>
          </p:cNvPr>
          <p:cNvSpPr>
            <a:spLocks noGrp="1"/>
          </p:cNvSpPr>
          <p:nvPr>
            <p:ph type="title"/>
            <p:custDataLst>
              <p:tags r:id="rId1"/>
            </p:custDataLst>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39F95B-0887-9F4F-BA1C-0B9CBE5AED2F}"/>
              </a:ext>
            </a:extLst>
          </p:cNvPr>
          <p:cNvSpPr>
            <a:spLocks noGrp="1"/>
          </p:cNvSpPr>
          <p:nvPr>
            <p:ph idx="1"/>
            <p:custDataLst>
              <p:tags r:id="rId2"/>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6515B1-8A32-AB43-82F2-51A60BC2E388}"/>
              </a:ext>
            </a:extLst>
          </p:cNvPr>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5FC3D973-68F9-5B46-A3D8-B7AF20B00EAB}"/>
              </a:ext>
            </a:extLst>
          </p:cNvPr>
          <p:cNvSpPr>
            <a:spLocks noGrp="1"/>
          </p:cNvSpPr>
          <p:nvPr>
            <p:ph type="ftr" sz="quarter" idx="11"/>
            <p:custDataLst>
              <p:tags r:id="rId4"/>
            </p:custDataLst>
          </p:nvPr>
        </p:nvSpPr>
        <p:spPr/>
        <p:txBody>
          <a:bodyPr/>
          <a:lstStyle/>
          <a:p>
            <a:endParaRPr lang="en-US" dirty="0"/>
          </a:p>
        </p:txBody>
      </p:sp>
      <p:sp>
        <p:nvSpPr>
          <p:cNvPr id="7" name="Slide Number Placeholder 6">
            <a:extLst>
              <a:ext uri="{FF2B5EF4-FFF2-40B4-BE49-F238E27FC236}">
                <a16:creationId xmlns:a16="http://schemas.microsoft.com/office/drawing/2014/main" id="{F4AA68CE-A588-FE4D-9C1E-5BE4A1A82F81}"/>
              </a:ext>
            </a:extLst>
          </p:cNvPr>
          <p:cNvSpPr>
            <a:spLocks noGrp="1"/>
          </p:cNvSpPr>
          <p:nvPr>
            <p:ph type="sldNum" sz="quarter" idx="12"/>
            <p:custDataLst>
              <p:tags r:id="rId5"/>
            </p:custDataLst>
          </p:nvPr>
        </p:nvSpPr>
        <p:spPr>
          <a:xfrm>
            <a:off x="838200" y="6004323"/>
            <a:ext cx="2670958" cy="365125"/>
          </a:xfrm>
        </p:spPr>
        <p:txBody>
          <a:bodyPr/>
          <a:lstStyle/>
          <a:p>
            <a:fld id="{B4E9AFF7-6653-6A4D-A979-64D2F5BECA26}" type="slidenum">
              <a:rPr lang="en-US" smtClean="0"/>
              <a:t>‹#›</a:t>
            </a:fld>
            <a:endParaRPr lang="en-US" dirty="0"/>
          </a:p>
        </p:txBody>
      </p:sp>
    </p:spTree>
    <p:extLst>
      <p:ext uri="{BB962C8B-B14F-4D97-AF65-F5344CB8AC3E}">
        <p14:creationId xmlns:p14="http://schemas.microsoft.com/office/powerpoint/2010/main" val="1289892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24E78-1993-A540-9F01-A28635FB4893}"/>
              </a:ext>
            </a:extLst>
          </p:cNvPr>
          <p:cNvSpPr>
            <a:spLocks noGrp="1"/>
          </p:cNvSpPr>
          <p:nvPr>
            <p:ph type="title"/>
            <p:custDataLst>
              <p:tags r:id="rId1"/>
            </p:custDataLst>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C1F37B-372F-0146-A20D-449355B25403}"/>
              </a:ext>
            </a:extLst>
          </p:cNvPr>
          <p:cNvSpPr>
            <a:spLocks noGrp="1"/>
          </p:cNvSpPr>
          <p:nvPr>
            <p:ph type="body" idx="1"/>
            <p:custDataLst>
              <p:tags r:id="rId2"/>
            </p:custDataLst>
          </p:nvPr>
        </p:nvSpPr>
        <p:spPr>
          <a:xfrm>
            <a:off x="831850" y="4589463"/>
            <a:ext cx="10515600" cy="12017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87ADC64B-5CD5-7341-B6E0-9B4F677F9F9E}"/>
              </a:ext>
            </a:extLst>
          </p:cNvPr>
          <p:cNvSpPr>
            <a:spLocks noGrp="1"/>
          </p:cNvSpPr>
          <p:nvPr>
            <p:ph type="ftr" sz="quarter" idx="11"/>
            <p:custDataLst>
              <p:tags r:id="rId3"/>
            </p:custDataLst>
          </p:nvPr>
        </p:nvSpPr>
        <p:spPr/>
        <p:txBody>
          <a:bodyPr/>
          <a:lstStyle/>
          <a:p>
            <a:endParaRPr lang="en-US" dirty="0"/>
          </a:p>
        </p:txBody>
      </p:sp>
      <p:sp>
        <p:nvSpPr>
          <p:cNvPr id="6" name="Slide Number Placeholder 5">
            <a:extLst>
              <a:ext uri="{FF2B5EF4-FFF2-40B4-BE49-F238E27FC236}">
                <a16:creationId xmlns:a16="http://schemas.microsoft.com/office/drawing/2014/main" id="{AC918467-A91D-B840-9781-A402C93E7E3A}"/>
              </a:ext>
            </a:extLst>
          </p:cNvPr>
          <p:cNvSpPr>
            <a:spLocks noGrp="1"/>
          </p:cNvSpPr>
          <p:nvPr>
            <p:ph type="sldNum" sz="quarter" idx="12"/>
            <p:custDataLst>
              <p:tags r:id="rId4"/>
            </p:custDataLst>
          </p:nvPr>
        </p:nvSpPr>
        <p:spPr>
          <a:xfrm>
            <a:off x="838200" y="6004322"/>
            <a:ext cx="2665021" cy="365125"/>
          </a:xfrm>
        </p:spPr>
        <p:txBody>
          <a:bodyPr/>
          <a:lstStyle/>
          <a:p>
            <a:fld id="{B4E9AFF7-6653-6A4D-A979-64D2F5BECA26}" type="slidenum">
              <a:rPr lang="en-US" smtClean="0"/>
              <a:t>‹#›</a:t>
            </a:fld>
            <a:endParaRPr lang="en-US" dirty="0"/>
          </a:p>
        </p:txBody>
      </p:sp>
    </p:spTree>
    <p:extLst>
      <p:ext uri="{BB962C8B-B14F-4D97-AF65-F5344CB8AC3E}">
        <p14:creationId xmlns:p14="http://schemas.microsoft.com/office/powerpoint/2010/main" val="3195221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9ED37-4F17-3341-80DD-6302FD9C0346}"/>
              </a:ext>
            </a:extLst>
          </p:cNvPr>
          <p:cNvSpPr>
            <a:spLocks noGrp="1"/>
          </p:cNvSpPr>
          <p:nvPr>
            <p:ph type="title" hasCustomPrompt="1"/>
            <p:custDataLst>
              <p:tags r:id="rId1"/>
            </p:custDataLst>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456E732-1F86-874D-B35F-F0D15E08E919}"/>
              </a:ext>
            </a:extLst>
          </p:cNvPr>
          <p:cNvSpPr>
            <a:spLocks noGrp="1"/>
          </p:cNvSpPr>
          <p:nvPr>
            <p:ph idx="1"/>
            <p:custDataLst>
              <p:tags r:id="rId2"/>
            </p:custDataLst>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2C13372-CC48-6246-83C0-B536F3DCA74E}"/>
              </a:ext>
            </a:extLst>
          </p:cNvPr>
          <p:cNvSpPr>
            <a:spLocks noGrp="1"/>
          </p:cNvSpPr>
          <p:nvPr>
            <p:ph type="ftr" sz="quarter" idx="11"/>
            <p:custDataLst>
              <p:tags r:id="rId3"/>
            </p:custDataLst>
          </p:nvPr>
        </p:nvSpPr>
        <p:spPr/>
        <p:txBody>
          <a:bodyPr/>
          <a:lstStyle/>
          <a:p>
            <a:endParaRPr lang="en-US" dirty="0"/>
          </a:p>
        </p:txBody>
      </p:sp>
      <p:sp>
        <p:nvSpPr>
          <p:cNvPr id="6" name="Slide Number Placeholder 5">
            <a:extLst>
              <a:ext uri="{FF2B5EF4-FFF2-40B4-BE49-F238E27FC236}">
                <a16:creationId xmlns:a16="http://schemas.microsoft.com/office/drawing/2014/main" id="{5B75CF31-8755-3E42-B89A-9D67D96D7102}"/>
              </a:ext>
            </a:extLst>
          </p:cNvPr>
          <p:cNvSpPr>
            <a:spLocks noGrp="1"/>
          </p:cNvSpPr>
          <p:nvPr>
            <p:ph type="sldNum" sz="quarter" idx="12"/>
            <p:custDataLst>
              <p:tags r:id="rId4"/>
            </p:custDataLst>
          </p:nvPr>
        </p:nvSpPr>
        <p:spPr>
          <a:xfrm>
            <a:off x="838200" y="6004323"/>
            <a:ext cx="2635332" cy="365125"/>
          </a:xfrm>
        </p:spPr>
        <p:txBody>
          <a:bodyPr/>
          <a:lstStyle/>
          <a:p>
            <a:fld id="{B4E9AFF7-6653-6A4D-A979-64D2F5BECA26}" type="slidenum">
              <a:rPr lang="en-US" smtClean="0"/>
              <a:t>‹#›</a:t>
            </a:fld>
            <a:endParaRPr lang="en-US" dirty="0"/>
          </a:p>
        </p:txBody>
      </p:sp>
    </p:spTree>
    <p:extLst>
      <p:ext uri="{BB962C8B-B14F-4D97-AF65-F5344CB8AC3E}">
        <p14:creationId xmlns:p14="http://schemas.microsoft.com/office/powerpoint/2010/main" val="2863654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6703-D0F7-E745-A687-AC990D0C464C}"/>
              </a:ext>
            </a:extLst>
          </p:cNvPr>
          <p:cNvSpPr>
            <a:spLocks noGrp="1"/>
          </p:cNvSpPr>
          <p:nvPr>
            <p:ph type="ctrTitle" hasCustomPrompt="1"/>
            <p:custDataLst>
              <p:tags r:id="rId1"/>
            </p:custDataLst>
          </p:nvPr>
        </p:nvSpPr>
        <p:spPr>
          <a:xfrm>
            <a:off x="1524000" y="734056"/>
            <a:ext cx="9144000" cy="2387600"/>
          </a:xfrm>
        </p:spPr>
        <p:txBody>
          <a:bodyPr anchor="b"/>
          <a:lstStyle>
            <a:lvl1pPr algn="ctr">
              <a:defRPr sz="6000">
                <a:latin typeface="Impact" panose="020B080603090205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1E6FFF2-58E4-794E-892D-6FF45321C2C0}"/>
              </a:ext>
            </a:extLst>
          </p:cNvPr>
          <p:cNvSpPr>
            <a:spLocks noGrp="1"/>
          </p:cNvSpPr>
          <p:nvPr>
            <p:ph type="subTitle" idx="1"/>
            <p:custDataLst>
              <p:tags r:id="rId2"/>
            </p:custDataLst>
          </p:nvPr>
        </p:nvSpPr>
        <p:spPr>
          <a:xfrm>
            <a:off x="1524000" y="331393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1BA7C03E-EF71-2C40-9E45-BF08314EE5F1}"/>
              </a:ext>
            </a:extLst>
          </p:cNvPr>
          <p:cNvSpPr>
            <a:spLocks noGrp="1"/>
          </p:cNvSpPr>
          <p:nvPr>
            <p:ph type="sldNum" sz="quarter" idx="12"/>
            <p:custDataLst>
              <p:tags r:id="rId3"/>
            </p:custDataLst>
          </p:nvPr>
        </p:nvSpPr>
        <p:spPr>
          <a:xfrm>
            <a:off x="838200" y="5991633"/>
            <a:ext cx="2587831" cy="365125"/>
          </a:xfrm>
        </p:spPr>
        <p:txBody>
          <a:bodyPr/>
          <a:lstStyle/>
          <a:p>
            <a:fld id="{B4E9AFF7-6653-6A4D-A979-64D2F5BECA26}" type="slidenum">
              <a:rPr lang="en-US" smtClean="0"/>
              <a:t>‹#›</a:t>
            </a:fld>
            <a:endParaRPr lang="en-US" dirty="0"/>
          </a:p>
        </p:txBody>
      </p:sp>
      <p:pic>
        <p:nvPicPr>
          <p:cNvPr id="9" name="Picture 8">
            <a:extLst>
              <a:ext uri="{FF2B5EF4-FFF2-40B4-BE49-F238E27FC236}">
                <a16:creationId xmlns:a16="http://schemas.microsoft.com/office/drawing/2014/main" id="{C81DC1BB-A980-8448-BB01-0788DE4349F9}"/>
              </a:ext>
            </a:extLst>
          </p:cNvPr>
          <p:cNvPicPr>
            <a:picLocks noChangeAspect="1"/>
          </p:cNvPicPr>
          <p:nvPr/>
        </p:nvPicPr>
        <p:blipFill>
          <a:blip r:embed="rId5"/>
          <a:stretch>
            <a:fillRect/>
          </a:stretch>
        </p:blipFill>
        <p:spPr>
          <a:xfrm>
            <a:off x="4509370" y="4429919"/>
            <a:ext cx="3173260" cy="2115507"/>
          </a:xfrm>
          <a:prstGeom prst="rect">
            <a:avLst/>
          </a:prstGeom>
        </p:spPr>
      </p:pic>
    </p:spTree>
    <p:extLst>
      <p:ext uri="{BB962C8B-B14F-4D97-AF65-F5344CB8AC3E}">
        <p14:creationId xmlns:p14="http://schemas.microsoft.com/office/powerpoint/2010/main" val="1915710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6703-D0F7-E745-A687-AC990D0C464C}"/>
              </a:ext>
            </a:extLst>
          </p:cNvPr>
          <p:cNvSpPr>
            <a:spLocks noGrp="1"/>
          </p:cNvSpPr>
          <p:nvPr>
            <p:ph type="ctrTitle" hasCustomPrompt="1"/>
          </p:nvPr>
        </p:nvSpPr>
        <p:spPr>
          <a:xfrm>
            <a:off x="1524000" y="734056"/>
            <a:ext cx="9144000" cy="2387600"/>
          </a:xfrm>
        </p:spPr>
        <p:txBody>
          <a:bodyPr anchor="b"/>
          <a:lstStyle>
            <a:lvl1pPr algn="ctr">
              <a:defRPr sz="6000">
                <a:latin typeface="Impact" panose="020B080603090205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1E6FFF2-58E4-794E-892D-6FF45321C2C0}"/>
              </a:ext>
            </a:extLst>
          </p:cNvPr>
          <p:cNvSpPr>
            <a:spLocks noGrp="1"/>
          </p:cNvSpPr>
          <p:nvPr>
            <p:ph type="subTitle" idx="1"/>
          </p:nvPr>
        </p:nvSpPr>
        <p:spPr>
          <a:xfrm>
            <a:off x="1524000" y="331393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1BA7C03E-EF71-2C40-9E45-BF08314EE5F1}"/>
              </a:ext>
            </a:extLst>
          </p:cNvPr>
          <p:cNvSpPr>
            <a:spLocks noGrp="1"/>
          </p:cNvSpPr>
          <p:nvPr>
            <p:ph type="sldNum" sz="quarter" idx="12"/>
          </p:nvPr>
        </p:nvSpPr>
        <p:spPr>
          <a:xfrm>
            <a:off x="838200" y="5991633"/>
            <a:ext cx="2587831" cy="365125"/>
          </a:xfrm>
        </p:spPr>
        <p:txBody>
          <a:bodyPr/>
          <a:lstStyle/>
          <a:p>
            <a:fld id="{6D22F896-40B5-4ADD-8801-0D06FADFA095}" type="slidenum">
              <a:rPr lang="en-US" smtClean="0"/>
              <a:t>‹#›</a:t>
            </a:fld>
            <a:endParaRPr lang="en-US" dirty="0"/>
          </a:p>
        </p:txBody>
      </p:sp>
      <p:pic>
        <p:nvPicPr>
          <p:cNvPr id="9" name="Picture 8">
            <a:extLst>
              <a:ext uri="{FF2B5EF4-FFF2-40B4-BE49-F238E27FC236}">
                <a16:creationId xmlns:a16="http://schemas.microsoft.com/office/drawing/2014/main" id="{C81DC1BB-A980-8448-BB01-0788DE4349F9}"/>
              </a:ext>
            </a:extLst>
          </p:cNvPr>
          <p:cNvPicPr>
            <a:picLocks noChangeAspect="1"/>
          </p:cNvPicPr>
          <p:nvPr/>
        </p:nvPicPr>
        <p:blipFill>
          <a:blip r:embed="rId2"/>
          <a:stretch>
            <a:fillRect/>
          </a:stretch>
        </p:blipFill>
        <p:spPr>
          <a:xfrm>
            <a:off x="4509370" y="4429919"/>
            <a:ext cx="3173260" cy="2115507"/>
          </a:xfrm>
          <a:prstGeom prst="rect">
            <a:avLst/>
          </a:prstGeom>
        </p:spPr>
      </p:pic>
    </p:spTree>
    <p:extLst>
      <p:ext uri="{BB962C8B-B14F-4D97-AF65-F5344CB8AC3E}">
        <p14:creationId xmlns:p14="http://schemas.microsoft.com/office/powerpoint/2010/main" val="2014926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9ED37-4F17-3341-80DD-6302FD9C0346}"/>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456E732-1F86-874D-B35F-F0D15E08E9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2C13372-CC48-6246-83C0-B536F3DCA7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75CF31-8755-3E42-B89A-9D67D96D7102}"/>
              </a:ext>
            </a:extLst>
          </p:cNvPr>
          <p:cNvSpPr>
            <a:spLocks noGrp="1"/>
          </p:cNvSpPr>
          <p:nvPr>
            <p:ph type="sldNum" sz="quarter" idx="12"/>
          </p:nvPr>
        </p:nvSpPr>
        <p:spPr>
          <a:xfrm>
            <a:off x="838200" y="6004323"/>
            <a:ext cx="2635332"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26046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9ED37-4F17-3341-80DD-6302FD9C0346}"/>
              </a:ext>
            </a:extLst>
          </p:cNvPr>
          <p:cNvSpPr>
            <a:spLocks noGrp="1"/>
          </p:cNvSpPr>
          <p:nvPr>
            <p:ph type="title" hasCustomPrompt="1"/>
          </p:nvPr>
        </p:nvSpPr>
        <p:spPr/>
        <p:txBody>
          <a:bodyPr/>
          <a:lstStyle>
            <a:lvl1pPr>
              <a:defRPr cap="none" baseline="0">
                <a:latin typeface="Times New Roman" panose="02020603050405020304"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456E732-1F86-874D-B35F-F0D15E08E919}"/>
              </a:ext>
            </a:extLst>
          </p:cNvPr>
          <p:cNvSpPr>
            <a:spLocks noGrp="1"/>
          </p:cNvSpPr>
          <p:nvPr>
            <p:ph idx="1"/>
          </p:nvPr>
        </p:nvSpPr>
        <p:spPr/>
        <p:txBody>
          <a:bodyPr/>
          <a:lstStyle>
            <a:lvl1pPr>
              <a:defRPr baseline="0">
                <a:latin typeface="Times New Roman" panose="02020603050405020304" pitchFamily="18" charset="0"/>
              </a:defRPr>
            </a:lvl1pPr>
            <a:lvl2pPr>
              <a:defRPr baseline="0">
                <a:latin typeface="Times New Roman" panose="02020603050405020304" pitchFamily="18" charset="0"/>
              </a:defRPr>
            </a:lvl2pPr>
            <a:lvl3pPr>
              <a:defRPr baseline="0">
                <a:latin typeface="Times New Roman" panose="02020603050405020304" pitchFamily="18" charset="0"/>
              </a:defRPr>
            </a:lvl3pPr>
            <a:lvl4pPr>
              <a:defRPr baseline="0">
                <a:latin typeface="Times New Roman" panose="02020603050405020304" pitchFamily="18" charset="0"/>
              </a:defRPr>
            </a:lvl4pPr>
            <a:lvl5pPr>
              <a:defRPr baseline="0">
                <a:latin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2C13372-CC48-6246-83C0-B536F3DCA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5CF31-8755-3E42-B89A-9D67D96D7102}"/>
              </a:ext>
            </a:extLst>
          </p:cNvPr>
          <p:cNvSpPr>
            <a:spLocks noGrp="1"/>
          </p:cNvSpPr>
          <p:nvPr>
            <p:ph type="sldNum" sz="quarter" idx="12"/>
          </p:nvPr>
        </p:nvSpPr>
        <p:spPr>
          <a:xfrm>
            <a:off x="838200" y="6004323"/>
            <a:ext cx="2635332"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306765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24E78-1993-A540-9F01-A28635FB48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C1F37B-372F-0146-A20D-449355B25403}"/>
              </a:ext>
            </a:extLst>
          </p:cNvPr>
          <p:cNvSpPr>
            <a:spLocks noGrp="1"/>
          </p:cNvSpPr>
          <p:nvPr>
            <p:ph type="body" idx="1"/>
          </p:nvPr>
        </p:nvSpPr>
        <p:spPr>
          <a:xfrm>
            <a:off x="831850" y="4589463"/>
            <a:ext cx="10515600" cy="12017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87ADC64B-5CD5-7341-B6E0-9B4F677F9F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918467-A91D-B840-9781-A402C93E7E3A}"/>
              </a:ext>
            </a:extLst>
          </p:cNvPr>
          <p:cNvSpPr>
            <a:spLocks noGrp="1"/>
          </p:cNvSpPr>
          <p:nvPr>
            <p:ph type="sldNum" sz="quarter" idx="12"/>
          </p:nvPr>
        </p:nvSpPr>
        <p:spPr>
          <a:xfrm>
            <a:off x="838200" y="6004322"/>
            <a:ext cx="2665021"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21919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BC8D6-6BCB-BD4B-B6E0-92A778004E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C4099C-8353-F44E-8406-26AC07974CEE}"/>
              </a:ext>
            </a:extLst>
          </p:cNvPr>
          <p:cNvSpPr>
            <a:spLocks noGrp="1"/>
          </p:cNvSpPr>
          <p:nvPr>
            <p:ph sz="half" idx="1"/>
          </p:nvPr>
        </p:nvSpPr>
        <p:spPr>
          <a:xfrm>
            <a:off x="838200" y="1825625"/>
            <a:ext cx="5181600" cy="4043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8CC49-08EF-8048-B6B2-BC247008F046}"/>
              </a:ext>
            </a:extLst>
          </p:cNvPr>
          <p:cNvSpPr>
            <a:spLocks noGrp="1"/>
          </p:cNvSpPr>
          <p:nvPr>
            <p:ph sz="half" idx="2"/>
          </p:nvPr>
        </p:nvSpPr>
        <p:spPr>
          <a:xfrm>
            <a:off x="6172200" y="1825625"/>
            <a:ext cx="5181600" cy="4043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2CCBEF1-4544-884E-86EB-5374139098C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277F880-2CCE-9044-8CE8-A7CF47CE5236}"/>
              </a:ext>
            </a:extLst>
          </p:cNvPr>
          <p:cNvSpPr>
            <a:spLocks noGrp="1"/>
          </p:cNvSpPr>
          <p:nvPr>
            <p:ph type="sldNum" sz="quarter" idx="12"/>
          </p:nvPr>
        </p:nvSpPr>
        <p:spPr>
          <a:xfrm>
            <a:off x="838200" y="6004323"/>
            <a:ext cx="2688771"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91824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CE802-B46A-204D-94D4-E50D913AEE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7812B-2A55-D049-A1C2-A4C973ACA5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58766B-6B24-3B45-B55F-3D85F881F93D}"/>
              </a:ext>
            </a:extLst>
          </p:cNvPr>
          <p:cNvSpPr>
            <a:spLocks noGrp="1"/>
          </p:cNvSpPr>
          <p:nvPr>
            <p:ph sz="half" idx="2"/>
          </p:nvPr>
        </p:nvSpPr>
        <p:spPr>
          <a:xfrm>
            <a:off x="839788" y="2505075"/>
            <a:ext cx="5157787" cy="3392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A7F728-2418-1540-9191-5FDFA36D85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948585-BFC1-9148-A0B5-07C83C2F21BA}"/>
              </a:ext>
            </a:extLst>
          </p:cNvPr>
          <p:cNvSpPr>
            <a:spLocks noGrp="1"/>
          </p:cNvSpPr>
          <p:nvPr>
            <p:ph sz="quarter" idx="4"/>
          </p:nvPr>
        </p:nvSpPr>
        <p:spPr>
          <a:xfrm>
            <a:off x="6172200" y="2505075"/>
            <a:ext cx="5183188" cy="3392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D1371BF-1A9F-5641-95DB-6C0FE67BBB9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1121846-D4EB-5949-B8F3-E40099164899}"/>
              </a:ext>
            </a:extLst>
          </p:cNvPr>
          <p:cNvSpPr>
            <a:spLocks noGrp="1"/>
          </p:cNvSpPr>
          <p:nvPr>
            <p:ph type="sldNum" sz="quarter" idx="12"/>
          </p:nvPr>
        </p:nvSpPr>
        <p:spPr>
          <a:xfrm>
            <a:off x="838200" y="6004323"/>
            <a:ext cx="2682834"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46766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59A27-C210-CF48-97F8-943B5EBAC6EC}"/>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385EC86A-0D15-764F-AA81-41016E208EA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B633FAA-B5EA-C54D-A18B-17F16CA5F110}"/>
              </a:ext>
            </a:extLst>
          </p:cNvPr>
          <p:cNvSpPr>
            <a:spLocks noGrp="1"/>
          </p:cNvSpPr>
          <p:nvPr>
            <p:ph type="sldNum" sz="quarter" idx="12"/>
          </p:nvPr>
        </p:nvSpPr>
        <p:spPr>
          <a:xfrm>
            <a:off x="838200" y="6005974"/>
            <a:ext cx="267095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19546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E991BC-E157-B340-860E-81A4EBD04B2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26805CF-1707-5749-8109-20FA44953EE0}"/>
              </a:ext>
            </a:extLst>
          </p:cNvPr>
          <p:cNvSpPr>
            <a:spLocks noGrp="1"/>
          </p:cNvSpPr>
          <p:nvPr>
            <p:ph type="sldNum" sz="quarter" idx="12"/>
          </p:nvPr>
        </p:nvSpPr>
        <p:spPr>
          <a:xfrm>
            <a:off x="838200" y="6004322"/>
            <a:ext cx="2605644"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4807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654A1-6207-5141-AAB1-9A7630DA98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39F95B-0887-9F4F-BA1C-0B9CBE5AED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6515B1-8A32-AB43-82F2-51A60BC2E3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FC3D973-68F9-5B46-A3D8-B7AF20B00EA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4AA68CE-A588-FE4D-9C1E-5BE4A1A82F81}"/>
              </a:ext>
            </a:extLst>
          </p:cNvPr>
          <p:cNvSpPr>
            <a:spLocks noGrp="1"/>
          </p:cNvSpPr>
          <p:nvPr>
            <p:ph type="sldNum" sz="quarter" idx="12"/>
          </p:nvPr>
        </p:nvSpPr>
        <p:spPr>
          <a:xfrm>
            <a:off x="838200" y="6004323"/>
            <a:ext cx="267095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43178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75185-7056-B946-8F27-7890BB2A34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0AF3B6-3151-9346-B00D-EBED7ED75F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A5EF208-3C62-3840-A816-A69F27E0B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B0C1DD0-6624-6048-953E-41055A0D34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4C492C-9027-2B43-9637-56046A0631C2}"/>
              </a:ext>
            </a:extLst>
          </p:cNvPr>
          <p:cNvSpPr>
            <a:spLocks noGrp="1"/>
          </p:cNvSpPr>
          <p:nvPr>
            <p:ph type="sldNum" sz="quarter" idx="12"/>
          </p:nvPr>
        </p:nvSpPr>
        <p:spPr>
          <a:xfrm>
            <a:off x="838200" y="6004323"/>
            <a:ext cx="2676896"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40604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Concl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24E78-1993-A540-9F01-A28635FB4893}"/>
              </a:ext>
            </a:extLst>
          </p:cNvPr>
          <p:cNvSpPr>
            <a:spLocks noGrp="1"/>
          </p:cNvSpPr>
          <p:nvPr>
            <p:ph type="title" hasCustomPrompt="1"/>
          </p:nvPr>
        </p:nvSpPr>
        <p:spPr>
          <a:xfrm>
            <a:off x="831850" y="1656521"/>
            <a:ext cx="10515600" cy="2187986"/>
          </a:xfrm>
        </p:spPr>
        <p:txBody>
          <a:bodyPr anchor="t"/>
          <a:lstStyle>
            <a:lvl1pPr algn="ctr">
              <a:defRPr sz="6000">
                <a:solidFill>
                  <a:schemeClr val="bg1"/>
                </a:solidFill>
              </a:defRPr>
            </a:lvl1pPr>
          </a:lstStyle>
          <a:p>
            <a:r>
              <a:rPr lang="en-US" dirty="0"/>
              <a:t>Conclusion</a:t>
            </a:r>
          </a:p>
        </p:txBody>
      </p:sp>
      <p:sp>
        <p:nvSpPr>
          <p:cNvPr id="3" name="Text Placeholder 2">
            <a:extLst>
              <a:ext uri="{FF2B5EF4-FFF2-40B4-BE49-F238E27FC236}">
                <a16:creationId xmlns:a16="http://schemas.microsoft.com/office/drawing/2014/main" id="{2EC1F37B-372F-0146-A20D-449355B25403}"/>
              </a:ext>
            </a:extLst>
          </p:cNvPr>
          <p:cNvSpPr>
            <a:spLocks noGrp="1"/>
          </p:cNvSpPr>
          <p:nvPr>
            <p:ph type="body" idx="1" hasCustomPrompt="1"/>
          </p:nvPr>
        </p:nvSpPr>
        <p:spPr>
          <a:xfrm>
            <a:off x="831850" y="4867949"/>
            <a:ext cx="5493794" cy="1500187"/>
          </a:xfrm>
        </p:spPr>
        <p:txBody>
          <a:bodyPr anchor="b"/>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a:p>
            <a:pPr lvl="0"/>
            <a:r>
              <a:rPr lang="en-US" dirty="0"/>
              <a:t>Title</a:t>
            </a:r>
          </a:p>
          <a:p>
            <a:pPr lvl="0"/>
            <a:r>
              <a:rPr lang="en-US" dirty="0"/>
              <a:t>Email</a:t>
            </a:r>
          </a:p>
        </p:txBody>
      </p:sp>
      <p:pic>
        <p:nvPicPr>
          <p:cNvPr id="12" name="Picture 11">
            <a:extLst>
              <a:ext uri="{FF2B5EF4-FFF2-40B4-BE49-F238E27FC236}">
                <a16:creationId xmlns:a16="http://schemas.microsoft.com/office/drawing/2014/main" id="{33EDFD73-0710-2244-860D-4BA6234A0E5E}"/>
              </a:ext>
            </a:extLst>
          </p:cNvPr>
          <p:cNvPicPr>
            <a:picLocks noChangeAspect="1"/>
          </p:cNvPicPr>
          <p:nvPr/>
        </p:nvPicPr>
        <p:blipFill>
          <a:blip r:embed="rId3"/>
          <a:stretch>
            <a:fillRect/>
          </a:stretch>
        </p:blipFill>
        <p:spPr>
          <a:xfrm>
            <a:off x="8825947" y="5555415"/>
            <a:ext cx="2892287" cy="1205120"/>
          </a:xfrm>
          <a:prstGeom prst="rect">
            <a:avLst/>
          </a:prstGeom>
        </p:spPr>
      </p:pic>
    </p:spTree>
    <p:extLst>
      <p:ext uri="{BB962C8B-B14F-4D97-AF65-F5344CB8AC3E}">
        <p14:creationId xmlns:p14="http://schemas.microsoft.com/office/powerpoint/2010/main" val="2438764347"/>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6703-D0F7-E745-A687-AC990D0C464C}"/>
              </a:ext>
            </a:extLst>
          </p:cNvPr>
          <p:cNvSpPr>
            <a:spLocks noGrp="1"/>
          </p:cNvSpPr>
          <p:nvPr>
            <p:ph type="ctrTitle" hasCustomPrompt="1"/>
          </p:nvPr>
        </p:nvSpPr>
        <p:spPr>
          <a:xfrm>
            <a:off x="1524000" y="734056"/>
            <a:ext cx="9144000" cy="2387600"/>
          </a:xfrm>
        </p:spPr>
        <p:txBody>
          <a:bodyPr anchor="b"/>
          <a:lstStyle>
            <a:lvl1pPr algn="ctr">
              <a:defRPr sz="6000">
                <a:latin typeface="Impact" panose="020B080603090205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1E6FFF2-58E4-794E-892D-6FF45321C2C0}"/>
              </a:ext>
            </a:extLst>
          </p:cNvPr>
          <p:cNvSpPr>
            <a:spLocks noGrp="1"/>
          </p:cNvSpPr>
          <p:nvPr>
            <p:ph type="subTitle" idx="1"/>
          </p:nvPr>
        </p:nvSpPr>
        <p:spPr>
          <a:xfrm>
            <a:off x="1524000" y="331393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1BA7C03E-EF71-2C40-9E45-BF08314EE5F1}"/>
              </a:ext>
            </a:extLst>
          </p:cNvPr>
          <p:cNvSpPr>
            <a:spLocks noGrp="1"/>
          </p:cNvSpPr>
          <p:nvPr>
            <p:ph type="sldNum" sz="quarter" idx="12"/>
          </p:nvPr>
        </p:nvSpPr>
        <p:spPr>
          <a:xfrm>
            <a:off x="838200" y="5991633"/>
            <a:ext cx="2587831" cy="365125"/>
          </a:xfrm>
        </p:spPr>
        <p:txBody>
          <a:bodyPr/>
          <a:lstStyle/>
          <a:p>
            <a:fld id="{B4E9AFF7-6653-6A4D-A979-64D2F5BECA26}" type="slidenum">
              <a:rPr lang="en-US" smtClean="0"/>
              <a:t>‹#›</a:t>
            </a:fld>
            <a:endParaRPr lang="en-US"/>
          </a:p>
        </p:txBody>
      </p:sp>
      <p:pic>
        <p:nvPicPr>
          <p:cNvPr id="9" name="Picture 8">
            <a:extLst>
              <a:ext uri="{FF2B5EF4-FFF2-40B4-BE49-F238E27FC236}">
                <a16:creationId xmlns:a16="http://schemas.microsoft.com/office/drawing/2014/main" id="{C81DC1BB-A980-8448-BB01-0788DE4349F9}"/>
              </a:ext>
            </a:extLst>
          </p:cNvPr>
          <p:cNvPicPr>
            <a:picLocks noChangeAspect="1"/>
          </p:cNvPicPr>
          <p:nvPr userDrawn="1"/>
        </p:nvPicPr>
        <p:blipFill>
          <a:blip r:embed="rId2"/>
          <a:stretch>
            <a:fillRect/>
          </a:stretch>
        </p:blipFill>
        <p:spPr>
          <a:xfrm>
            <a:off x="4509370" y="4429919"/>
            <a:ext cx="3173260" cy="2115507"/>
          </a:xfrm>
          <a:prstGeom prst="rect">
            <a:avLst/>
          </a:prstGeom>
        </p:spPr>
      </p:pic>
    </p:spTree>
    <p:extLst>
      <p:ext uri="{BB962C8B-B14F-4D97-AF65-F5344CB8AC3E}">
        <p14:creationId xmlns:p14="http://schemas.microsoft.com/office/powerpoint/2010/main" val="1183197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9ED37-4F17-3341-80DD-6302FD9C0346}"/>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456E732-1F86-874D-B35F-F0D15E08E9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2C13372-CC48-6246-83C0-B536F3DCA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5CF31-8755-3E42-B89A-9D67D96D7102}"/>
              </a:ext>
            </a:extLst>
          </p:cNvPr>
          <p:cNvSpPr>
            <a:spLocks noGrp="1"/>
          </p:cNvSpPr>
          <p:nvPr>
            <p:ph type="sldNum" sz="quarter" idx="12"/>
          </p:nvPr>
        </p:nvSpPr>
        <p:spPr>
          <a:xfrm>
            <a:off x="838200" y="6004323"/>
            <a:ext cx="2635332"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347509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24E78-1993-A540-9F01-A28635FB4893}"/>
              </a:ext>
            </a:extLst>
          </p:cNvPr>
          <p:cNvSpPr>
            <a:spLocks noGrp="1"/>
          </p:cNvSpPr>
          <p:nvPr>
            <p:ph type="title"/>
          </p:nvPr>
        </p:nvSpPr>
        <p:spPr>
          <a:xfrm>
            <a:off x="831850" y="1709738"/>
            <a:ext cx="10515600" cy="2852737"/>
          </a:xfrm>
        </p:spPr>
        <p:txBody>
          <a:bodyPr anchor="b"/>
          <a:lstStyle>
            <a:lvl1pPr>
              <a:defRPr sz="6000" cap="none" baseline="0">
                <a:latin typeface="Times New Roman" panose="02020603050405020304" pitchFamily="18"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2EC1F37B-372F-0146-A20D-449355B25403}"/>
              </a:ext>
            </a:extLst>
          </p:cNvPr>
          <p:cNvSpPr>
            <a:spLocks noGrp="1"/>
          </p:cNvSpPr>
          <p:nvPr>
            <p:ph type="body" idx="1"/>
          </p:nvPr>
        </p:nvSpPr>
        <p:spPr>
          <a:xfrm>
            <a:off x="831850" y="4589463"/>
            <a:ext cx="10515600" cy="12017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87ADC64B-5CD5-7341-B6E0-9B4F677F9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18467-A91D-B840-9781-A402C93E7E3A}"/>
              </a:ext>
            </a:extLst>
          </p:cNvPr>
          <p:cNvSpPr>
            <a:spLocks noGrp="1"/>
          </p:cNvSpPr>
          <p:nvPr>
            <p:ph type="sldNum" sz="quarter" idx="12"/>
          </p:nvPr>
        </p:nvSpPr>
        <p:spPr>
          <a:xfrm>
            <a:off x="838200" y="6004322"/>
            <a:ext cx="2665021"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38840171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24E78-1993-A540-9F01-A28635FB48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C1F37B-372F-0146-A20D-449355B25403}"/>
              </a:ext>
            </a:extLst>
          </p:cNvPr>
          <p:cNvSpPr>
            <a:spLocks noGrp="1"/>
          </p:cNvSpPr>
          <p:nvPr>
            <p:ph type="body" idx="1"/>
          </p:nvPr>
        </p:nvSpPr>
        <p:spPr>
          <a:xfrm>
            <a:off x="831850" y="4589463"/>
            <a:ext cx="10515600" cy="12017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87ADC64B-5CD5-7341-B6E0-9B4F677F9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18467-A91D-B840-9781-A402C93E7E3A}"/>
              </a:ext>
            </a:extLst>
          </p:cNvPr>
          <p:cNvSpPr>
            <a:spLocks noGrp="1"/>
          </p:cNvSpPr>
          <p:nvPr>
            <p:ph type="sldNum" sz="quarter" idx="12"/>
          </p:nvPr>
        </p:nvSpPr>
        <p:spPr>
          <a:xfrm>
            <a:off x="838200" y="6004322"/>
            <a:ext cx="2665021"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3728253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BC8D6-6BCB-BD4B-B6E0-92A778004E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C4099C-8353-F44E-8406-26AC07974CEE}"/>
              </a:ext>
            </a:extLst>
          </p:cNvPr>
          <p:cNvSpPr>
            <a:spLocks noGrp="1"/>
          </p:cNvSpPr>
          <p:nvPr>
            <p:ph sz="half" idx="1"/>
          </p:nvPr>
        </p:nvSpPr>
        <p:spPr>
          <a:xfrm>
            <a:off x="838200" y="1825625"/>
            <a:ext cx="5181600" cy="4043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8CC49-08EF-8048-B6B2-BC247008F046}"/>
              </a:ext>
            </a:extLst>
          </p:cNvPr>
          <p:cNvSpPr>
            <a:spLocks noGrp="1"/>
          </p:cNvSpPr>
          <p:nvPr>
            <p:ph sz="half" idx="2"/>
          </p:nvPr>
        </p:nvSpPr>
        <p:spPr>
          <a:xfrm>
            <a:off x="6172200" y="1825625"/>
            <a:ext cx="5181600" cy="4043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2CCBEF1-4544-884E-86EB-5374139098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77F880-2CCE-9044-8CE8-A7CF47CE5236}"/>
              </a:ext>
            </a:extLst>
          </p:cNvPr>
          <p:cNvSpPr>
            <a:spLocks noGrp="1"/>
          </p:cNvSpPr>
          <p:nvPr>
            <p:ph type="sldNum" sz="quarter" idx="12"/>
          </p:nvPr>
        </p:nvSpPr>
        <p:spPr>
          <a:xfrm>
            <a:off x="838200" y="6004323"/>
            <a:ext cx="2688771"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34699549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CE802-B46A-204D-94D4-E50D913AEE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7812B-2A55-D049-A1C2-A4C973ACA5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58766B-6B24-3B45-B55F-3D85F881F93D}"/>
              </a:ext>
            </a:extLst>
          </p:cNvPr>
          <p:cNvSpPr>
            <a:spLocks noGrp="1"/>
          </p:cNvSpPr>
          <p:nvPr>
            <p:ph sz="half" idx="2"/>
          </p:nvPr>
        </p:nvSpPr>
        <p:spPr>
          <a:xfrm>
            <a:off x="839788" y="2505075"/>
            <a:ext cx="5157787" cy="3392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A7F728-2418-1540-9191-5FDFA36D85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948585-BFC1-9148-A0B5-07C83C2F21BA}"/>
              </a:ext>
            </a:extLst>
          </p:cNvPr>
          <p:cNvSpPr>
            <a:spLocks noGrp="1"/>
          </p:cNvSpPr>
          <p:nvPr>
            <p:ph sz="quarter" idx="4"/>
          </p:nvPr>
        </p:nvSpPr>
        <p:spPr>
          <a:xfrm>
            <a:off x="6172200" y="2505075"/>
            <a:ext cx="5183188" cy="3392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D1371BF-1A9F-5641-95DB-6C0FE67BBB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121846-D4EB-5949-B8F3-E40099164899}"/>
              </a:ext>
            </a:extLst>
          </p:cNvPr>
          <p:cNvSpPr>
            <a:spLocks noGrp="1"/>
          </p:cNvSpPr>
          <p:nvPr>
            <p:ph type="sldNum" sz="quarter" idx="12"/>
          </p:nvPr>
        </p:nvSpPr>
        <p:spPr>
          <a:xfrm>
            <a:off x="838200" y="6004323"/>
            <a:ext cx="2682834"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595824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59A27-C210-CF48-97F8-943B5EBAC6EC}"/>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385EC86A-0D15-764F-AA81-41016E208E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633FAA-B5EA-C54D-A18B-17F16CA5F110}"/>
              </a:ext>
            </a:extLst>
          </p:cNvPr>
          <p:cNvSpPr>
            <a:spLocks noGrp="1"/>
          </p:cNvSpPr>
          <p:nvPr>
            <p:ph type="sldNum" sz="quarter" idx="12"/>
          </p:nvPr>
        </p:nvSpPr>
        <p:spPr>
          <a:xfrm>
            <a:off x="838200" y="6005974"/>
            <a:ext cx="2670958"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21905617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E991BC-E157-B340-860E-81A4EBD04B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6805CF-1707-5749-8109-20FA44953EE0}"/>
              </a:ext>
            </a:extLst>
          </p:cNvPr>
          <p:cNvSpPr>
            <a:spLocks noGrp="1"/>
          </p:cNvSpPr>
          <p:nvPr>
            <p:ph type="sldNum" sz="quarter" idx="12"/>
          </p:nvPr>
        </p:nvSpPr>
        <p:spPr>
          <a:xfrm>
            <a:off x="838200" y="6004322"/>
            <a:ext cx="2605644"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3940724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654A1-6207-5141-AAB1-9A7630DA98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39F95B-0887-9F4F-BA1C-0B9CBE5AED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6515B1-8A32-AB43-82F2-51A60BC2E3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FC3D973-68F9-5B46-A3D8-B7AF20B00E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AA68CE-A588-FE4D-9C1E-5BE4A1A82F81}"/>
              </a:ext>
            </a:extLst>
          </p:cNvPr>
          <p:cNvSpPr>
            <a:spLocks noGrp="1"/>
          </p:cNvSpPr>
          <p:nvPr>
            <p:ph type="sldNum" sz="quarter" idx="12"/>
          </p:nvPr>
        </p:nvSpPr>
        <p:spPr>
          <a:xfrm>
            <a:off x="838200" y="6004323"/>
            <a:ext cx="2670958"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1561967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75185-7056-B946-8F27-7890BB2A34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0AF3B6-3151-9346-B00D-EBED7ED75F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a:extLst>
              <a:ext uri="{FF2B5EF4-FFF2-40B4-BE49-F238E27FC236}">
                <a16:creationId xmlns:a16="http://schemas.microsoft.com/office/drawing/2014/main" id="{CA5EF208-3C62-3840-A816-A69F27E0B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B0C1DD0-6624-6048-953E-41055A0D34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4C492C-9027-2B43-9637-56046A0631C2}"/>
              </a:ext>
            </a:extLst>
          </p:cNvPr>
          <p:cNvSpPr>
            <a:spLocks noGrp="1"/>
          </p:cNvSpPr>
          <p:nvPr>
            <p:ph type="sldNum" sz="quarter" idx="12"/>
          </p:nvPr>
        </p:nvSpPr>
        <p:spPr>
          <a:xfrm>
            <a:off x="838200" y="6004323"/>
            <a:ext cx="2676896"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1805844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Concl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24E78-1993-A540-9F01-A28635FB4893}"/>
              </a:ext>
            </a:extLst>
          </p:cNvPr>
          <p:cNvSpPr>
            <a:spLocks noGrp="1"/>
          </p:cNvSpPr>
          <p:nvPr>
            <p:ph type="title" hasCustomPrompt="1"/>
          </p:nvPr>
        </p:nvSpPr>
        <p:spPr>
          <a:xfrm>
            <a:off x="831850" y="1656521"/>
            <a:ext cx="10515600" cy="2187986"/>
          </a:xfrm>
        </p:spPr>
        <p:txBody>
          <a:bodyPr anchor="t"/>
          <a:lstStyle>
            <a:lvl1pPr algn="ctr">
              <a:defRPr sz="6000">
                <a:solidFill>
                  <a:schemeClr val="bg1"/>
                </a:solidFill>
              </a:defRPr>
            </a:lvl1pPr>
          </a:lstStyle>
          <a:p>
            <a:r>
              <a:rPr lang="en-US" dirty="0"/>
              <a:t>Conclusion</a:t>
            </a:r>
          </a:p>
        </p:txBody>
      </p:sp>
      <p:sp>
        <p:nvSpPr>
          <p:cNvPr id="3" name="Text Placeholder 2">
            <a:extLst>
              <a:ext uri="{FF2B5EF4-FFF2-40B4-BE49-F238E27FC236}">
                <a16:creationId xmlns:a16="http://schemas.microsoft.com/office/drawing/2014/main" id="{2EC1F37B-372F-0146-A20D-449355B25403}"/>
              </a:ext>
            </a:extLst>
          </p:cNvPr>
          <p:cNvSpPr>
            <a:spLocks noGrp="1"/>
          </p:cNvSpPr>
          <p:nvPr>
            <p:ph type="body" idx="1" hasCustomPrompt="1"/>
          </p:nvPr>
        </p:nvSpPr>
        <p:spPr>
          <a:xfrm>
            <a:off x="831850" y="4867949"/>
            <a:ext cx="5493794" cy="1500187"/>
          </a:xfrm>
        </p:spPr>
        <p:txBody>
          <a:bodyPr anchor="b"/>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a:p>
            <a:pPr lvl="0"/>
            <a:r>
              <a:rPr lang="en-US" dirty="0"/>
              <a:t>Title</a:t>
            </a:r>
          </a:p>
          <a:p>
            <a:pPr lvl="0"/>
            <a:r>
              <a:rPr lang="en-US" dirty="0"/>
              <a:t>Email</a:t>
            </a:r>
          </a:p>
        </p:txBody>
      </p:sp>
      <p:pic>
        <p:nvPicPr>
          <p:cNvPr id="12" name="Picture 11">
            <a:extLst>
              <a:ext uri="{FF2B5EF4-FFF2-40B4-BE49-F238E27FC236}">
                <a16:creationId xmlns:a16="http://schemas.microsoft.com/office/drawing/2014/main" id="{33EDFD73-0710-2244-860D-4BA6234A0E5E}"/>
              </a:ext>
            </a:extLst>
          </p:cNvPr>
          <p:cNvPicPr>
            <a:picLocks noChangeAspect="1"/>
          </p:cNvPicPr>
          <p:nvPr userDrawn="1"/>
        </p:nvPicPr>
        <p:blipFill>
          <a:blip r:embed="rId3"/>
          <a:stretch>
            <a:fillRect/>
          </a:stretch>
        </p:blipFill>
        <p:spPr>
          <a:xfrm>
            <a:off x="8825947" y="5555415"/>
            <a:ext cx="2892287" cy="1205120"/>
          </a:xfrm>
          <a:prstGeom prst="rect">
            <a:avLst/>
          </a:prstGeom>
        </p:spPr>
      </p:pic>
    </p:spTree>
    <p:extLst>
      <p:ext uri="{BB962C8B-B14F-4D97-AF65-F5344CB8AC3E}">
        <p14:creationId xmlns:p14="http://schemas.microsoft.com/office/powerpoint/2010/main" val="3272268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BC8D6-6BCB-BD4B-B6E0-92A778004EF5}"/>
              </a:ext>
            </a:extLst>
          </p:cNvPr>
          <p:cNvSpPr>
            <a:spLocks noGrp="1"/>
          </p:cNvSpPr>
          <p:nvPr>
            <p:ph type="title"/>
          </p:nvPr>
        </p:nvSpPr>
        <p:spPr/>
        <p:txBody>
          <a:bodyPr/>
          <a:lstStyle>
            <a:lvl1pPr>
              <a:defRPr cap="none" baseline="0">
                <a:latin typeface="Times New Roman" panose="02020603050405020304"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BC4099C-8353-F44E-8406-26AC07974CEE}"/>
              </a:ext>
            </a:extLst>
          </p:cNvPr>
          <p:cNvSpPr>
            <a:spLocks noGrp="1"/>
          </p:cNvSpPr>
          <p:nvPr>
            <p:ph sz="half" idx="1"/>
          </p:nvPr>
        </p:nvSpPr>
        <p:spPr>
          <a:xfrm>
            <a:off x="838200" y="1825625"/>
            <a:ext cx="5181600" cy="4043761"/>
          </a:xfrm>
        </p:spPr>
        <p:txBody>
          <a:bodyPr/>
          <a:lstStyle>
            <a:lvl1pPr>
              <a:defRPr baseline="0">
                <a:latin typeface="Times New Roman" panose="02020603050405020304" pitchFamily="18" charset="0"/>
              </a:defRPr>
            </a:lvl1pPr>
            <a:lvl2pPr>
              <a:defRPr baseline="0">
                <a:latin typeface="Times New Roman" panose="02020603050405020304" pitchFamily="18" charset="0"/>
              </a:defRPr>
            </a:lvl2pPr>
            <a:lvl3pPr>
              <a:defRPr baseline="0">
                <a:latin typeface="Times New Roman" panose="02020603050405020304" pitchFamily="18" charset="0"/>
              </a:defRPr>
            </a:lvl3pPr>
            <a:lvl4pPr>
              <a:defRPr baseline="0">
                <a:latin typeface="Times New Roman" panose="02020603050405020304" pitchFamily="18" charset="0"/>
              </a:defRPr>
            </a:lvl4pPr>
            <a:lvl5pPr>
              <a:defRPr baseline="0">
                <a:latin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8F8CC49-08EF-8048-B6B2-BC247008F046}"/>
              </a:ext>
            </a:extLst>
          </p:cNvPr>
          <p:cNvSpPr>
            <a:spLocks noGrp="1"/>
          </p:cNvSpPr>
          <p:nvPr>
            <p:ph sz="half" idx="2"/>
          </p:nvPr>
        </p:nvSpPr>
        <p:spPr>
          <a:xfrm>
            <a:off x="6172200" y="1825625"/>
            <a:ext cx="5181600" cy="4043761"/>
          </a:xfrm>
        </p:spPr>
        <p:txBody>
          <a:bodyPr/>
          <a:lstStyle>
            <a:lvl1pPr>
              <a:defRPr baseline="0">
                <a:latin typeface="Times New Roman" panose="02020603050405020304" pitchFamily="18" charset="0"/>
              </a:defRPr>
            </a:lvl1pPr>
            <a:lvl2pPr>
              <a:defRPr baseline="0">
                <a:latin typeface="Times New Roman" panose="02020603050405020304" pitchFamily="18" charset="0"/>
              </a:defRPr>
            </a:lvl2pPr>
            <a:lvl3pPr>
              <a:defRPr baseline="0">
                <a:latin typeface="Times New Roman" panose="02020603050405020304" pitchFamily="18" charset="0"/>
              </a:defRPr>
            </a:lvl3pPr>
            <a:lvl4pPr>
              <a:defRPr baseline="0">
                <a:latin typeface="Times New Roman" panose="02020603050405020304" pitchFamily="18" charset="0"/>
              </a:defRPr>
            </a:lvl4pPr>
            <a:lvl5pPr>
              <a:defRPr baseline="0">
                <a:latin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82CCBEF1-4544-884E-86EB-5374139098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77F880-2CCE-9044-8CE8-A7CF47CE5236}"/>
              </a:ext>
            </a:extLst>
          </p:cNvPr>
          <p:cNvSpPr>
            <a:spLocks noGrp="1"/>
          </p:cNvSpPr>
          <p:nvPr>
            <p:ph type="sldNum" sz="quarter" idx="12"/>
          </p:nvPr>
        </p:nvSpPr>
        <p:spPr>
          <a:xfrm>
            <a:off x="838200" y="6004323"/>
            <a:ext cx="2688771"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2524532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CE802-B46A-204D-94D4-E50D913AEE83}"/>
              </a:ext>
            </a:extLst>
          </p:cNvPr>
          <p:cNvSpPr>
            <a:spLocks noGrp="1"/>
          </p:cNvSpPr>
          <p:nvPr>
            <p:ph type="title"/>
          </p:nvPr>
        </p:nvSpPr>
        <p:spPr>
          <a:xfrm>
            <a:off x="839788" y="365125"/>
            <a:ext cx="10515600" cy="1325563"/>
          </a:xfrm>
        </p:spPr>
        <p:txBody>
          <a:bodyPr/>
          <a:lstStyle>
            <a:lvl1pPr>
              <a:defRPr cap="none" baseline="0">
                <a:latin typeface="Times New Roman" panose="02020603050405020304" pitchFamily="18"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6AD7812B-2A55-D049-A1C2-A4C973ACA5A3}"/>
              </a:ext>
            </a:extLst>
          </p:cNvPr>
          <p:cNvSpPr>
            <a:spLocks noGrp="1"/>
          </p:cNvSpPr>
          <p:nvPr>
            <p:ph type="body" idx="1"/>
          </p:nvPr>
        </p:nvSpPr>
        <p:spPr>
          <a:xfrm>
            <a:off x="839788" y="1681163"/>
            <a:ext cx="5157787" cy="823912"/>
          </a:xfrm>
        </p:spPr>
        <p:txBody>
          <a:bodyPr anchor="b">
            <a:noAutofit/>
          </a:bodyPr>
          <a:lstStyle>
            <a:lvl1pPr marL="0" indent="0">
              <a:buNone/>
              <a:defRPr sz="3200" b="1">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D58766B-6B24-3B45-B55F-3D85F881F93D}"/>
              </a:ext>
            </a:extLst>
          </p:cNvPr>
          <p:cNvSpPr>
            <a:spLocks noGrp="1"/>
          </p:cNvSpPr>
          <p:nvPr>
            <p:ph sz="half" idx="2"/>
          </p:nvPr>
        </p:nvSpPr>
        <p:spPr>
          <a:xfrm>
            <a:off x="839788" y="2505075"/>
            <a:ext cx="5157787" cy="3392142"/>
          </a:xfrm>
        </p:spPr>
        <p:txBody>
          <a:bodyPr/>
          <a:lstStyle>
            <a:lvl1pPr>
              <a:defRPr sz="2800">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7A7F728-2418-1540-9191-5FDFA36D85FC}"/>
              </a:ext>
            </a:extLst>
          </p:cNvPr>
          <p:cNvSpPr>
            <a:spLocks noGrp="1"/>
          </p:cNvSpPr>
          <p:nvPr>
            <p:ph type="body" sz="quarter" idx="3"/>
          </p:nvPr>
        </p:nvSpPr>
        <p:spPr>
          <a:xfrm>
            <a:off x="6172200" y="1681163"/>
            <a:ext cx="5183188" cy="823912"/>
          </a:xfrm>
        </p:spPr>
        <p:txBody>
          <a:bodyPr anchor="b">
            <a:noAutofit/>
          </a:bodyPr>
          <a:lstStyle>
            <a:lvl1pPr marL="0" indent="0">
              <a:buNone/>
              <a:defRPr sz="3200" b="1">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A7948585-BFC1-9148-A0B5-07C83C2F21BA}"/>
              </a:ext>
            </a:extLst>
          </p:cNvPr>
          <p:cNvSpPr>
            <a:spLocks noGrp="1"/>
          </p:cNvSpPr>
          <p:nvPr>
            <p:ph sz="quarter" idx="4"/>
          </p:nvPr>
        </p:nvSpPr>
        <p:spPr>
          <a:xfrm>
            <a:off x="6172200" y="2505075"/>
            <a:ext cx="5183188" cy="3392142"/>
          </a:xfrm>
        </p:spPr>
        <p:txBody>
          <a:bodyPr/>
          <a:lstStyle>
            <a:lvl1pPr>
              <a:defRPr sz="2800">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BD1371BF-1A9F-5641-95DB-6C0FE67BBB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121846-D4EB-5949-B8F3-E40099164899}"/>
              </a:ext>
            </a:extLst>
          </p:cNvPr>
          <p:cNvSpPr>
            <a:spLocks noGrp="1"/>
          </p:cNvSpPr>
          <p:nvPr>
            <p:ph type="sldNum" sz="quarter" idx="12"/>
          </p:nvPr>
        </p:nvSpPr>
        <p:spPr>
          <a:xfrm>
            <a:off x="838200" y="6004323"/>
            <a:ext cx="2682834"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164583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59A27-C210-CF48-97F8-943B5EBAC6EC}"/>
              </a:ext>
            </a:extLst>
          </p:cNvPr>
          <p:cNvSpPr>
            <a:spLocks noGrp="1"/>
          </p:cNvSpPr>
          <p:nvPr>
            <p:ph type="title"/>
          </p:nvPr>
        </p:nvSpPr>
        <p:spPr/>
        <p:txBody>
          <a:bodyPr/>
          <a:lstStyle>
            <a:lvl1pPr>
              <a:defRPr cap="none" baseline="0">
                <a:latin typeface="Times New Roman" panose="02020603050405020304" pitchFamily="18"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385EC86A-0D15-764F-AA81-41016E208E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633FAA-B5EA-C54D-A18B-17F16CA5F110}"/>
              </a:ext>
            </a:extLst>
          </p:cNvPr>
          <p:cNvSpPr>
            <a:spLocks noGrp="1"/>
          </p:cNvSpPr>
          <p:nvPr>
            <p:ph type="sldNum" sz="quarter" idx="12"/>
          </p:nvPr>
        </p:nvSpPr>
        <p:spPr>
          <a:xfrm>
            <a:off x="838200" y="6005974"/>
            <a:ext cx="2670958"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2971224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E991BC-E157-B340-860E-81A4EBD04B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6805CF-1707-5749-8109-20FA44953EE0}"/>
              </a:ext>
            </a:extLst>
          </p:cNvPr>
          <p:cNvSpPr>
            <a:spLocks noGrp="1"/>
          </p:cNvSpPr>
          <p:nvPr>
            <p:ph type="sldNum" sz="quarter" idx="12"/>
          </p:nvPr>
        </p:nvSpPr>
        <p:spPr>
          <a:xfrm>
            <a:off x="838200" y="6004322"/>
            <a:ext cx="2605644"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694746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654A1-6207-5141-AAB1-9A7630DA98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39F95B-0887-9F4F-BA1C-0B9CBE5AED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6515B1-8A32-AB43-82F2-51A60BC2E3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FC3D973-68F9-5B46-A3D8-B7AF20B00E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AA68CE-A588-FE4D-9C1E-5BE4A1A82F81}"/>
              </a:ext>
            </a:extLst>
          </p:cNvPr>
          <p:cNvSpPr>
            <a:spLocks noGrp="1"/>
          </p:cNvSpPr>
          <p:nvPr>
            <p:ph type="sldNum" sz="quarter" idx="12"/>
          </p:nvPr>
        </p:nvSpPr>
        <p:spPr>
          <a:xfrm>
            <a:off x="838200" y="6004323"/>
            <a:ext cx="2670958"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2948330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75185-7056-B946-8F27-7890BB2A34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0AF3B6-3151-9346-B00D-EBED7ED75F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A5EF208-3C62-3840-A816-A69F27E0B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B0C1DD0-6624-6048-953E-41055A0D34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4C492C-9027-2B43-9637-56046A0631C2}"/>
              </a:ext>
            </a:extLst>
          </p:cNvPr>
          <p:cNvSpPr>
            <a:spLocks noGrp="1"/>
          </p:cNvSpPr>
          <p:nvPr>
            <p:ph type="sldNum" sz="quarter" idx="12"/>
          </p:nvPr>
        </p:nvSpPr>
        <p:spPr>
          <a:xfrm>
            <a:off x="838200" y="6004323"/>
            <a:ext cx="2676896"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212840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ags" Target="../tags/tag4.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ags" Target="../tags/tag3.xml"/><Relationship Id="rId5" Type="http://schemas.openxmlformats.org/officeDocument/2006/relationships/slideLayout" Target="../slideLayouts/slideLayout15.xml"/><Relationship Id="rId10" Type="http://schemas.openxmlformats.org/officeDocument/2006/relationships/tags" Target="../tags/tag2.xml"/><Relationship Id="rId4" Type="http://schemas.openxmlformats.org/officeDocument/2006/relationships/slideLayout" Target="../slideLayouts/slideLayout14.xml"/><Relationship Id="rId9" Type="http://schemas.openxmlformats.org/officeDocument/2006/relationships/tags" Target="../tags/tag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1.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3.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2.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1.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4.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4BC199-4655-F541-83EE-721E1D0864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5445D78-BC86-6C4A-8173-07BC8BF4F06C}"/>
              </a:ext>
            </a:extLst>
          </p:cNvPr>
          <p:cNvSpPr>
            <a:spLocks noGrp="1"/>
          </p:cNvSpPr>
          <p:nvPr>
            <p:ph type="body" idx="1"/>
          </p:nvPr>
        </p:nvSpPr>
        <p:spPr>
          <a:xfrm>
            <a:off x="838200" y="1825625"/>
            <a:ext cx="10515600" cy="39920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989E362-4DC4-BA42-AD46-DCFCBF72CE19}"/>
              </a:ext>
            </a:extLst>
          </p:cNvPr>
          <p:cNvSpPr>
            <a:spLocks noGrp="1"/>
          </p:cNvSpPr>
          <p:nvPr>
            <p:ph type="ftr" sz="quarter" idx="3"/>
          </p:nvPr>
        </p:nvSpPr>
        <p:spPr>
          <a:xfrm>
            <a:off x="4038600" y="600432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75AB465-CD1B-7A41-8A74-7F4A07B23239}"/>
              </a:ext>
            </a:extLst>
          </p:cNvPr>
          <p:cNvSpPr>
            <a:spLocks noGrp="1"/>
          </p:cNvSpPr>
          <p:nvPr>
            <p:ph type="sldNum" sz="quarter" idx="4"/>
          </p:nvPr>
        </p:nvSpPr>
        <p:spPr>
          <a:xfrm>
            <a:off x="838200" y="600432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9AFF7-6653-6A4D-A979-64D2F5BECA26}" type="slidenum">
              <a:rPr lang="en-US" smtClean="0"/>
              <a:pPr/>
              <a:t>‹#›</a:t>
            </a:fld>
            <a:endParaRPr lang="en-US" dirty="0"/>
          </a:p>
        </p:txBody>
      </p:sp>
      <p:pic>
        <p:nvPicPr>
          <p:cNvPr id="12" name="Picture 11">
            <a:extLst>
              <a:ext uri="{FF2B5EF4-FFF2-40B4-BE49-F238E27FC236}">
                <a16:creationId xmlns:a16="http://schemas.microsoft.com/office/drawing/2014/main" id="{6A0032F1-0121-BE4C-B781-236291AD7975}"/>
              </a:ext>
            </a:extLst>
          </p:cNvPr>
          <p:cNvPicPr>
            <a:picLocks noChangeAspect="1"/>
          </p:cNvPicPr>
          <p:nvPr userDrawn="1"/>
        </p:nvPicPr>
        <p:blipFill rotWithShape="1">
          <a:blip r:embed="rId13"/>
          <a:srcRect l="6753" t="32288" r="7080" b="30327"/>
          <a:stretch/>
        </p:blipFill>
        <p:spPr>
          <a:xfrm>
            <a:off x="9022846" y="5946775"/>
            <a:ext cx="2695388" cy="487282"/>
          </a:xfrm>
          <a:prstGeom prst="rect">
            <a:avLst/>
          </a:prstGeom>
        </p:spPr>
      </p:pic>
    </p:spTree>
    <p:extLst>
      <p:ext uri="{BB962C8B-B14F-4D97-AF65-F5344CB8AC3E}">
        <p14:creationId xmlns:p14="http://schemas.microsoft.com/office/powerpoint/2010/main" val="2207130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5400" b="1" i="0" kern="1200" cap="all" baseline="0">
          <a:solidFill>
            <a:schemeClr val="tx1"/>
          </a:solidFill>
          <a:latin typeface="Berlingske Sans XCn ExtraBold" panose="0200050604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solidFill>
          <a:latin typeface="Berlingske Sans" panose="0200050305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Berlingske Sans" panose="0200050305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rlingske Sans" panose="0200050305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rlingske Sans" panose="0200050305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rlingske Sans" panose="02000503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4BC199-4655-F541-83EE-721E1D086447}"/>
              </a:ext>
            </a:extLst>
          </p:cNvPr>
          <p:cNvSpPr>
            <a:spLocks noGrp="1"/>
          </p:cNvSpPr>
          <p:nvPr>
            <p:ph type="title"/>
            <p:custDataLst>
              <p:tags r:id="rId9"/>
            </p:custDataLst>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5445D78-BC86-6C4A-8173-07BC8BF4F06C}"/>
              </a:ext>
            </a:extLst>
          </p:cNvPr>
          <p:cNvSpPr>
            <a:spLocks noGrp="1"/>
          </p:cNvSpPr>
          <p:nvPr>
            <p:ph type="body" idx="1"/>
            <p:custDataLst>
              <p:tags r:id="rId10"/>
            </p:custDataLst>
          </p:nvPr>
        </p:nvSpPr>
        <p:spPr>
          <a:xfrm>
            <a:off x="838200" y="1825625"/>
            <a:ext cx="10515600" cy="399207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989E362-4DC4-BA42-AD46-DCFCBF72CE19}"/>
              </a:ext>
            </a:extLst>
          </p:cNvPr>
          <p:cNvSpPr>
            <a:spLocks noGrp="1"/>
          </p:cNvSpPr>
          <p:nvPr>
            <p:ph type="ftr" sz="quarter" idx="3"/>
            <p:custDataLst>
              <p:tags r:id="rId11"/>
            </p:custDataLst>
          </p:nvPr>
        </p:nvSpPr>
        <p:spPr>
          <a:xfrm>
            <a:off x="4038600" y="600432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75AB465-CD1B-7A41-8A74-7F4A07B23239}"/>
              </a:ext>
            </a:extLst>
          </p:cNvPr>
          <p:cNvSpPr>
            <a:spLocks noGrp="1"/>
          </p:cNvSpPr>
          <p:nvPr>
            <p:ph type="sldNum" sz="quarter" idx="4"/>
            <p:custDataLst>
              <p:tags r:id="rId12"/>
            </p:custDataLst>
          </p:nvPr>
        </p:nvSpPr>
        <p:spPr>
          <a:xfrm>
            <a:off x="838200" y="600432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9AFF7-6653-6A4D-A979-64D2F5BECA26}" type="slidenum">
              <a:rPr lang="en-US" smtClean="0"/>
              <a:pPr/>
              <a:t>‹#›</a:t>
            </a:fld>
            <a:endParaRPr lang="en-US" dirty="0"/>
          </a:p>
        </p:txBody>
      </p:sp>
      <p:pic>
        <p:nvPicPr>
          <p:cNvPr id="12" name="Picture 11">
            <a:extLst>
              <a:ext uri="{FF2B5EF4-FFF2-40B4-BE49-F238E27FC236}">
                <a16:creationId xmlns:a16="http://schemas.microsoft.com/office/drawing/2014/main" id="{6A0032F1-0121-BE4C-B781-236291AD7975}"/>
              </a:ext>
            </a:extLst>
          </p:cNvPr>
          <p:cNvPicPr>
            <a:picLocks noChangeAspect="1"/>
          </p:cNvPicPr>
          <p:nvPr/>
        </p:nvPicPr>
        <p:blipFill rotWithShape="1">
          <a:blip r:embed="rId14"/>
          <a:srcRect l="6753" t="32288" r="7080" b="30327"/>
          <a:stretch/>
        </p:blipFill>
        <p:spPr>
          <a:xfrm>
            <a:off x="9022846" y="5946775"/>
            <a:ext cx="2695388" cy="487282"/>
          </a:xfrm>
          <a:prstGeom prst="rect">
            <a:avLst/>
          </a:prstGeom>
        </p:spPr>
      </p:pic>
    </p:spTree>
    <p:extLst>
      <p:ext uri="{BB962C8B-B14F-4D97-AF65-F5344CB8AC3E}">
        <p14:creationId xmlns:p14="http://schemas.microsoft.com/office/powerpoint/2010/main" val="281399447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Lst>
  <p:txStyles>
    <p:titleStyle>
      <a:lvl1pPr algn="l" defTabSz="914400" rtl="0" eaLnBrk="1" latinLnBrk="0" hangingPunct="1">
        <a:lnSpc>
          <a:spcPct val="90000"/>
        </a:lnSpc>
        <a:spcBef>
          <a:spcPct val="0"/>
        </a:spcBef>
        <a:buNone/>
        <a:defRPr sz="4400" kern="1200" cap="all" baseline="0">
          <a:solidFill>
            <a:schemeClr val="tx1"/>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4BC199-4655-F541-83EE-721E1D0864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5445D78-BC86-6C4A-8173-07BC8BF4F06C}"/>
              </a:ext>
            </a:extLst>
          </p:cNvPr>
          <p:cNvSpPr>
            <a:spLocks noGrp="1"/>
          </p:cNvSpPr>
          <p:nvPr>
            <p:ph type="body" idx="1"/>
          </p:nvPr>
        </p:nvSpPr>
        <p:spPr>
          <a:xfrm>
            <a:off x="838200" y="1825625"/>
            <a:ext cx="10515600" cy="39920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989E362-4DC4-BA42-AD46-DCFCBF72CE19}"/>
              </a:ext>
            </a:extLst>
          </p:cNvPr>
          <p:cNvSpPr>
            <a:spLocks noGrp="1"/>
          </p:cNvSpPr>
          <p:nvPr>
            <p:ph type="ftr" sz="quarter" idx="3"/>
          </p:nvPr>
        </p:nvSpPr>
        <p:spPr>
          <a:xfrm>
            <a:off x="4038600" y="600432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75AB465-CD1B-7A41-8A74-7F4A07B23239}"/>
              </a:ext>
            </a:extLst>
          </p:cNvPr>
          <p:cNvSpPr>
            <a:spLocks noGrp="1"/>
          </p:cNvSpPr>
          <p:nvPr>
            <p:ph type="sldNum" sz="quarter" idx="4"/>
          </p:nvPr>
        </p:nvSpPr>
        <p:spPr>
          <a:xfrm>
            <a:off x="838200" y="600432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22F896-40B5-4ADD-8801-0D06FADFA095}" type="slidenum">
              <a:rPr lang="en-US" smtClean="0"/>
              <a:pPr/>
              <a:t>‹#›</a:t>
            </a:fld>
            <a:endParaRPr lang="en-US" dirty="0"/>
          </a:p>
        </p:txBody>
      </p:sp>
      <p:pic>
        <p:nvPicPr>
          <p:cNvPr id="12" name="Picture 11">
            <a:extLst>
              <a:ext uri="{FF2B5EF4-FFF2-40B4-BE49-F238E27FC236}">
                <a16:creationId xmlns:a16="http://schemas.microsoft.com/office/drawing/2014/main" id="{6A0032F1-0121-BE4C-B781-236291AD7975}"/>
              </a:ext>
            </a:extLst>
          </p:cNvPr>
          <p:cNvPicPr>
            <a:picLocks noChangeAspect="1"/>
          </p:cNvPicPr>
          <p:nvPr/>
        </p:nvPicPr>
        <p:blipFill rotWithShape="1">
          <a:blip r:embed="rId13"/>
          <a:srcRect l="6753" t="32288" r="7080" b="30327"/>
          <a:stretch/>
        </p:blipFill>
        <p:spPr>
          <a:xfrm>
            <a:off x="9022846" y="5946775"/>
            <a:ext cx="2695388" cy="487282"/>
          </a:xfrm>
          <a:prstGeom prst="rect">
            <a:avLst/>
          </a:prstGeom>
        </p:spPr>
      </p:pic>
    </p:spTree>
    <p:extLst>
      <p:ext uri="{BB962C8B-B14F-4D97-AF65-F5344CB8AC3E}">
        <p14:creationId xmlns:p14="http://schemas.microsoft.com/office/powerpoint/2010/main" val="412239970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Lst>
  <p:hf hdr="0" ftr="0" dt="0"/>
  <p:txStyles>
    <p:titleStyle>
      <a:lvl1pPr algn="l" defTabSz="914400" rtl="0" eaLnBrk="1" latinLnBrk="0" hangingPunct="1">
        <a:lnSpc>
          <a:spcPct val="90000"/>
        </a:lnSpc>
        <a:spcBef>
          <a:spcPct val="0"/>
        </a:spcBef>
        <a:buNone/>
        <a:defRPr sz="4400" kern="1200" cap="all" baseline="0">
          <a:solidFill>
            <a:schemeClr val="tx1"/>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4BC199-4655-F541-83EE-721E1D0864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5445D78-BC86-6C4A-8173-07BC8BF4F06C}"/>
              </a:ext>
            </a:extLst>
          </p:cNvPr>
          <p:cNvSpPr>
            <a:spLocks noGrp="1"/>
          </p:cNvSpPr>
          <p:nvPr>
            <p:ph type="body" idx="1"/>
          </p:nvPr>
        </p:nvSpPr>
        <p:spPr>
          <a:xfrm>
            <a:off x="838200" y="1825625"/>
            <a:ext cx="10515600" cy="399207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989E362-4DC4-BA42-AD46-DCFCBF72CE19}"/>
              </a:ext>
            </a:extLst>
          </p:cNvPr>
          <p:cNvSpPr>
            <a:spLocks noGrp="1"/>
          </p:cNvSpPr>
          <p:nvPr>
            <p:ph type="ftr" sz="quarter" idx="3"/>
          </p:nvPr>
        </p:nvSpPr>
        <p:spPr>
          <a:xfrm>
            <a:off x="4038600" y="600432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75AB465-CD1B-7A41-8A74-7F4A07B23239}"/>
              </a:ext>
            </a:extLst>
          </p:cNvPr>
          <p:cNvSpPr>
            <a:spLocks noGrp="1"/>
          </p:cNvSpPr>
          <p:nvPr>
            <p:ph type="sldNum" sz="quarter" idx="4"/>
          </p:nvPr>
        </p:nvSpPr>
        <p:spPr>
          <a:xfrm>
            <a:off x="838200" y="600432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9AFF7-6653-6A4D-A979-64D2F5BECA26}" type="slidenum">
              <a:rPr lang="en-US" smtClean="0"/>
              <a:pPr/>
              <a:t>‹#›</a:t>
            </a:fld>
            <a:endParaRPr lang="en-US" dirty="0"/>
          </a:p>
        </p:txBody>
      </p:sp>
      <p:pic>
        <p:nvPicPr>
          <p:cNvPr id="12" name="Picture 11">
            <a:extLst>
              <a:ext uri="{FF2B5EF4-FFF2-40B4-BE49-F238E27FC236}">
                <a16:creationId xmlns:a16="http://schemas.microsoft.com/office/drawing/2014/main" id="{6A0032F1-0121-BE4C-B781-236291AD7975}"/>
              </a:ext>
            </a:extLst>
          </p:cNvPr>
          <p:cNvPicPr>
            <a:picLocks noChangeAspect="1"/>
          </p:cNvPicPr>
          <p:nvPr userDrawn="1"/>
        </p:nvPicPr>
        <p:blipFill rotWithShape="1">
          <a:blip r:embed="rId13"/>
          <a:srcRect l="6753" t="32288" r="7080" b="30327"/>
          <a:stretch/>
        </p:blipFill>
        <p:spPr>
          <a:xfrm>
            <a:off x="9022846" y="5946775"/>
            <a:ext cx="2695388" cy="487282"/>
          </a:xfrm>
          <a:prstGeom prst="rect">
            <a:avLst/>
          </a:prstGeom>
        </p:spPr>
      </p:pic>
    </p:spTree>
    <p:extLst>
      <p:ext uri="{BB962C8B-B14F-4D97-AF65-F5344CB8AC3E}">
        <p14:creationId xmlns:p14="http://schemas.microsoft.com/office/powerpoint/2010/main" val="71373808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txStyles>
    <p:titleStyle>
      <a:lvl1pPr algn="l" defTabSz="914400" rtl="0" eaLnBrk="1" latinLnBrk="0" hangingPunct="1">
        <a:lnSpc>
          <a:spcPct val="90000"/>
        </a:lnSpc>
        <a:spcBef>
          <a:spcPct val="0"/>
        </a:spcBef>
        <a:buNone/>
        <a:defRPr sz="4400" kern="1200" cap="all" baseline="0">
          <a:solidFill>
            <a:schemeClr val="tx1"/>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14.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mailto:aroberge@mailbox.sc.edu" TargetMode="External"/><Relationship Id="rId2" Type="http://schemas.openxmlformats.org/officeDocument/2006/relationships/hyperlink" Target="mailto:jlocke@mailbox.sc.edu" TargetMode="Externa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hyperlink" Target="https://ors.od.nih.gov/sr/dohs/Documents/Guidance%20for%20the%20Selection%20of%20Laboratory%20Coats.pdf.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hyperlink" Target="https://www.coleparmer.com/Chemical-Resistanc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3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hyperlink" Target="https://www.lamarmottechuchote.fr/les-pictogrammes-des-produits-chimiques/"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hyperlink" Target="a%20href=%22https:/iconscout.com/illustrations/professor%22%20target=%22_blank%22%3eProfessor%20Illustration%3c/a%3e%20by%20%3ca%20href=%22https:/iconscout.com/contributors/gee-me%22%20target=%22_blank%22%3eYorkun%20Cheng%3c/a" TargetMode="External"/><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44.svg"/><Relationship Id="rId7"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hyperlink" Target="a%20href=%22https:/iconscout.com/illustrations/professor%22%20target=%22_blank%22%3eProfessor%20Illustration%3c/a%3e%20by%20%3ca%20href=%22https:/iconscout.com/contributors/gee-me%22%20target=%22_blank%22%3eYorkun%20Cheng%3c/a" TargetMode="External"/><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slide" Target="slide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7.gif"/><Relationship Id="rId1" Type="http://schemas.openxmlformats.org/officeDocument/2006/relationships/slideLayout" Target="../slideLayouts/slideLayout2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Layout" Target="../diagrams/layout5.xml"/><Relationship Id="rId7" Type="http://schemas.openxmlformats.org/officeDocument/2006/relationships/image" Target="../media/image56.jpeg"/><Relationship Id="rId2" Type="http://schemas.openxmlformats.org/officeDocument/2006/relationships/diagramData" Target="../diagrams/data5.xml"/><Relationship Id="rId1" Type="http://schemas.openxmlformats.org/officeDocument/2006/relationships/slideLayout" Target="../slideLayouts/slideLayout1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Layout" Target="../slideLayouts/slideLayout4.xml"/><Relationship Id="rId7" Type="http://schemas.openxmlformats.org/officeDocument/2006/relationships/hyperlink" Target="https://www.youtube.com/watch?v=dFdZxAQEx3Q" TargetMode="External"/><Relationship Id="rId2" Type="http://schemas.openxmlformats.org/officeDocument/2006/relationships/video" Target="https://www.youtube.com/embed/dFdZxAQEx3Q?feature=oembed" TargetMode="External"/><Relationship Id="rId1" Type="http://schemas.openxmlformats.org/officeDocument/2006/relationships/video" Target="https://www.youtube.com/embed/KH0uuL7-56Y?feature=oembed" TargetMode="External"/><Relationship Id="rId6" Type="http://schemas.openxmlformats.org/officeDocument/2006/relationships/hyperlink" Target="https://youtu.be/KH0uuL7-56Y" TargetMode="External"/><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slide" Target="slide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39.png"/><Relationship Id="rId1" Type="http://schemas.openxmlformats.org/officeDocument/2006/relationships/slideLayout" Target="../slideLayouts/slideLayout19.xml"/><Relationship Id="rId4" Type="http://schemas.openxmlformats.org/officeDocument/2006/relationships/slide" Target="slide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a%20href=%22https:/iconscout.com/illustrations/professor%22%20target=%22_blank%22%3eProfessor%20Illustration%3c/a%3e%20by%20%3ca%20href=%22https:/iconscout.com/contributors/gee-me%22%20target=%22_blank%22%3eYorkun%20Cheng%3c/a" TargetMode="Externa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5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0.JP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hyperlink" Target="mailto:aroberge@mailbox.sc.edu" TargetMode="External"/><Relationship Id="rId2" Type="http://schemas.openxmlformats.org/officeDocument/2006/relationships/hyperlink" Target="mailto:jlocke@mailbox.sc.ed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hyperlink" Target="https://www.osha.gov/laws-regs/regulations/standardnumber/1910/1910.138" TargetMode="External"/><Relationship Id="rId3" Type="http://schemas.openxmlformats.org/officeDocument/2006/relationships/hyperlink" Target="https://www.osha.gov/laws-regs/regulations/standardnumber/1910/1910.133" TargetMode="External"/><Relationship Id="rId7" Type="http://schemas.openxmlformats.org/officeDocument/2006/relationships/hyperlink" Target="https://www.osha.gov/laws-regs/regulations/standardnumber/1910/1910.137" TargetMode="External"/><Relationship Id="rId2" Type="http://schemas.openxmlformats.org/officeDocument/2006/relationships/hyperlink" Target="https://www.osha.gov/laws-regs/regulations/standardnumber/1910/1910.132" TargetMode="External"/><Relationship Id="rId1" Type="http://schemas.openxmlformats.org/officeDocument/2006/relationships/slideLayout" Target="../slideLayouts/slideLayout19.xml"/><Relationship Id="rId6" Type="http://schemas.openxmlformats.org/officeDocument/2006/relationships/hyperlink" Target="https://www.osha.gov/laws-regs/regulations/standardnumber/1910/1910.136" TargetMode="External"/><Relationship Id="rId5" Type="http://schemas.openxmlformats.org/officeDocument/2006/relationships/hyperlink" Target="https://www.osha.gov/laws-regs/regulations/standardnumber/1910/1910.135" TargetMode="External"/><Relationship Id="rId10" Type="http://schemas.openxmlformats.org/officeDocument/2006/relationships/image" Target="../media/image7.png"/><Relationship Id="rId4" Type="http://schemas.openxmlformats.org/officeDocument/2006/relationships/hyperlink" Target="https://www.osha.gov/laws-regs/regulations/standardnumber/1910/1910.134" TargetMode="External"/><Relationship Id="rId9" Type="http://schemas.openxmlformats.org/officeDocument/2006/relationships/hyperlink" Target="https://www.osha.gov/laws-regs/regulations/standardnumber/1910/1910.140" TargetMode="External"/></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10.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F9F61-B891-3944-9E22-503B0C38A722}"/>
              </a:ext>
            </a:extLst>
          </p:cNvPr>
          <p:cNvSpPr>
            <a:spLocks noGrp="1"/>
          </p:cNvSpPr>
          <p:nvPr>
            <p:ph type="ctrTitle"/>
          </p:nvPr>
        </p:nvSpPr>
        <p:spPr>
          <a:xfrm>
            <a:off x="1524000" y="734056"/>
            <a:ext cx="9381688" cy="2387600"/>
          </a:xfrm>
        </p:spPr>
        <p:txBody>
          <a:bodyPr>
            <a:normAutofit/>
          </a:bodyPr>
          <a:lstStyle/>
          <a:p>
            <a:r>
              <a:rPr lang="en-US" sz="4800" dirty="0">
                <a:latin typeface="Impact" panose="020B0806030902050204" pitchFamily="34" charset="0"/>
              </a:rPr>
              <a:t>Personal Protective Equipment – Selection, Use and Maintenance</a:t>
            </a:r>
          </a:p>
        </p:txBody>
      </p:sp>
      <p:sp>
        <p:nvSpPr>
          <p:cNvPr id="3" name="Subtitle 2">
            <a:extLst>
              <a:ext uri="{FF2B5EF4-FFF2-40B4-BE49-F238E27FC236}">
                <a16:creationId xmlns:a16="http://schemas.microsoft.com/office/drawing/2014/main" id="{8B96A461-863C-424F-BAE7-45F2ACA74C3E}"/>
              </a:ext>
            </a:extLst>
          </p:cNvPr>
          <p:cNvSpPr>
            <a:spLocks noGrp="1"/>
          </p:cNvSpPr>
          <p:nvPr>
            <p:ph type="subTitle" idx="1"/>
          </p:nvPr>
        </p:nvSpPr>
        <p:spPr/>
        <p:txBody>
          <a:bodyPr>
            <a:normAutofit/>
          </a:bodyPr>
          <a:lstStyle/>
          <a:p>
            <a:pPr>
              <a:lnSpc>
                <a:spcPct val="100000"/>
              </a:lnSpc>
              <a:spcBef>
                <a:spcPts val="0"/>
              </a:spcBef>
            </a:pPr>
            <a:r>
              <a:rPr lang="en-US" b="1" dirty="0">
                <a:latin typeface="Berlingske Sans"/>
              </a:rPr>
              <a:t>Chemical and Lab Safety Program</a:t>
            </a:r>
          </a:p>
          <a:p>
            <a:pPr>
              <a:lnSpc>
                <a:spcPct val="100000"/>
              </a:lnSpc>
              <a:spcBef>
                <a:spcPts val="0"/>
              </a:spcBef>
            </a:pPr>
            <a:r>
              <a:rPr lang="en-US" dirty="0">
                <a:latin typeface="Berlingske Sans"/>
              </a:rPr>
              <a:t>Environmental Health and Safety</a:t>
            </a:r>
          </a:p>
          <a:p>
            <a:pPr>
              <a:lnSpc>
                <a:spcPct val="100000"/>
              </a:lnSpc>
              <a:spcBef>
                <a:spcPts val="0"/>
              </a:spcBef>
            </a:pPr>
            <a:r>
              <a:rPr lang="en-US" dirty="0">
                <a:latin typeface="Berlingske Sans"/>
              </a:rPr>
              <a:t>306 Benson School</a:t>
            </a:r>
          </a:p>
        </p:txBody>
      </p:sp>
    </p:spTree>
    <p:extLst>
      <p:ext uri="{BB962C8B-B14F-4D97-AF65-F5344CB8AC3E}">
        <p14:creationId xmlns:p14="http://schemas.microsoft.com/office/powerpoint/2010/main" val="3587006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9725A7D-59D4-4E3A-A757-1036D50A694D}"/>
              </a:ext>
            </a:extLst>
          </p:cNvPr>
          <p:cNvSpPr>
            <a:spLocks noGrp="1"/>
          </p:cNvSpPr>
          <p:nvPr>
            <p:ph type="title"/>
          </p:nvPr>
        </p:nvSpPr>
        <p:spPr/>
        <p:txBody>
          <a:bodyPr/>
          <a:lstStyle/>
          <a:p>
            <a:r>
              <a:rPr lang="en-US" dirty="0"/>
              <a:t>MODULE 2</a:t>
            </a:r>
          </a:p>
        </p:txBody>
      </p:sp>
      <p:sp>
        <p:nvSpPr>
          <p:cNvPr id="8" name="Text Placeholder 7">
            <a:extLst>
              <a:ext uri="{FF2B5EF4-FFF2-40B4-BE49-F238E27FC236}">
                <a16:creationId xmlns:a16="http://schemas.microsoft.com/office/drawing/2014/main" id="{4C76F2D6-C2D2-4E95-8996-E4DA11017952}"/>
              </a:ext>
            </a:extLst>
          </p:cNvPr>
          <p:cNvSpPr>
            <a:spLocks noGrp="1"/>
          </p:cNvSpPr>
          <p:nvPr>
            <p:ph type="body" idx="1"/>
          </p:nvPr>
        </p:nvSpPr>
        <p:spPr/>
        <p:txBody>
          <a:bodyPr/>
          <a:lstStyle/>
          <a:p>
            <a:r>
              <a:rPr lang="en-US" dirty="0"/>
              <a:t>PPE as a Control: Their Function and Limitations</a:t>
            </a:r>
          </a:p>
        </p:txBody>
      </p:sp>
      <p:sp>
        <p:nvSpPr>
          <p:cNvPr id="4" name="Slide Number Placeholder 3">
            <a:extLst>
              <a:ext uri="{FF2B5EF4-FFF2-40B4-BE49-F238E27FC236}">
                <a16:creationId xmlns:a16="http://schemas.microsoft.com/office/drawing/2014/main" id="{D2E1F652-AB1E-4738-B806-1BE8F812149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9555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84480415"/>
              </p:ext>
            </p:extLst>
          </p:nvPr>
        </p:nvGraphicFramePr>
        <p:xfrm>
          <a:off x="2670048" y="2286000"/>
          <a:ext cx="4753669" cy="3194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cap="none" dirty="0"/>
              <a:t>When must PPE be used? Why is it used a “last resort”?</a:t>
            </a:r>
            <a:endParaRPr lang="en-US" sz="2800" cap="none" dirty="0"/>
          </a:p>
        </p:txBody>
      </p:sp>
      <p:sp>
        <p:nvSpPr>
          <p:cNvPr id="5" name="TextBox 4"/>
          <p:cNvSpPr txBox="1"/>
          <p:nvPr/>
        </p:nvSpPr>
        <p:spPr>
          <a:xfrm>
            <a:off x="4170842" y="1859110"/>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panose="020B0604020202020204"/>
                <a:ea typeface="+mn-ea"/>
                <a:cs typeface="+mn-cs"/>
              </a:rPr>
              <a:t>HAZARD </a:t>
            </a:r>
          </a:p>
        </p:txBody>
      </p:sp>
      <p:sp>
        <p:nvSpPr>
          <p:cNvPr id="6" name="TextBox 5"/>
          <p:cNvSpPr txBox="1"/>
          <p:nvPr/>
        </p:nvSpPr>
        <p:spPr>
          <a:xfrm>
            <a:off x="4103147" y="5664716"/>
            <a:ext cx="19928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a:ea typeface="+mn-ea"/>
                <a:cs typeface="+mn-cs"/>
              </a:rPr>
              <a:t>CONSEQUENCE</a:t>
            </a:r>
          </a:p>
        </p:txBody>
      </p:sp>
      <p:cxnSp>
        <p:nvCxnSpPr>
          <p:cNvPr id="7" name="Straight Arrow Connector 6">
            <a:extLst>
              <a:ext uri="{FF2B5EF4-FFF2-40B4-BE49-F238E27FC236}">
                <a16:creationId xmlns:a16="http://schemas.microsoft.com/office/drawing/2014/main" id="{1EE04DA5-696F-455C-9559-1A1DDCFBF351}"/>
              </a:ext>
            </a:extLst>
          </p:cNvPr>
          <p:cNvCxnSpPr>
            <a:cxnSpLocks/>
          </p:cNvCxnSpPr>
          <p:nvPr/>
        </p:nvCxnSpPr>
        <p:spPr>
          <a:xfrm flipH="1">
            <a:off x="1742048" y="2845808"/>
            <a:ext cx="22242" cy="20744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66083" y="2494565"/>
            <a:ext cx="16039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highlight>
                  <a:srgbClr val="00FF00"/>
                </a:highlight>
                <a:uLnTx/>
                <a:uFillTx/>
                <a:latin typeface="Arial" panose="020B0604020202020204"/>
                <a:ea typeface="+mn-ea"/>
                <a:cs typeface="+mn-cs"/>
              </a:rPr>
              <a:t>Most effective</a:t>
            </a:r>
          </a:p>
        </p:txBody>
      </p:sp>
      <p:sp>
        <p:nvSpPr>
          <p:cNvPr id="9" name="TextBox 8"/>
          <p:cNvSpPr txBox="1"/>
          <p:nvPr/>
        </p:nvSpPr>
        <p:spPr>
          <a:xfrm>
            <a:off x="1001963" y="4920242"/>
            <a:ext cx="16680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highlight>
                  <a:srgbClr val="FFFF00"/>
                </a:highlight>
                <a:uLnTx/>
                <a:uFillTx/>
                <a:latin typeface="Arial" panose="020B0604020202020204"/>
                <a:ea typeface="+mn-ea"/>
                <a:cs typeface="+mn-cs"/>
              </a:rPr>
              <a:t>Least effective</a:t>
            </a:r>
          </a:p>
        </p:txBody>
      </p:sp>
      <p:sp>
        <p:nvSpPr>
          <p:cNvPr id="10" name="Trapezoid 4">
            <a:extLst>
              <a:ext uri="{FF2B5EF4-FFF2-40B4-BE49-F238E27FC236}">
                <a16:creationId xmlns:a16="http://schemas.microsoft.com/office/drawing/2014/main" id="{766C3FD0-AB90-4B3D-B886-B166A04D5D5D}"/>
              </a:ext>
            </a:extLst>
          </p:cNvPr>
          <p:cNvSpPr txBox="1"/>
          <p:nvPr/>
        </p:nvSpPr>
        <p:spPr>
          <a:xfrm>
            <a:off x="7287751" y="2420843"/>
            <a:ext cx="1627200" cy="4691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panose="020F0502020204030204"/>
                <a:ea typeface="+mn-ea"/>
                <a:cs typeface="+mn-cs"/>
              </a:rPr>
              <a:t>Remove, replace, reduce</a:t>
            </a:r>
          </a:p>
        </p:txBody>
      </p:sp>
      <p:sp>
        <p:nvSpPr>
          <p:cNvPr id="11" name="Trapezoid 4">
            <a:extLst>
              <a:ext uri="{FF2B5EF4-FFF2-40B4-BE49-F238E27FC236}">
                <a16:creationId xmlns:a16="http://schemas.microsoft.com/office/drawing/2014/main" id="{766C3FD0-AB90-4B3D-B886-B166A04D5D5D}"/>
              </a:ext>
            </a:extLst>
          </p:cNvPr>
          <p:cNvSpPr txBox="1"/>
          <p:nvPr/>
        </p:nvSpPr>
        <p:spPr>
          <a:xfrm>
            <a:off x="6706379" y="3013901"/>
            <a:ext cx="1734205" cy="4637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panose="020F0502020204030204"/>
                <a:ea typeface="+mn-ea"/>
                <a:cs typeface="+mn-cs"/>
              </a:rPr>
              <a:t>     Isolate people or hazard</a:t>
            </a:r>
          </a:p>
        </p:txBody>
      </p:sp>
      <p:sp>
        <p:nvSpPr>
          <p:cNvPr id="12" name="Trapezoid 4">
            <a:extLst>
              <a:ext uri="{FF2B5EF4-FFF2-40B4-BE49-F238E27FC236}">
                <a16:creationId xmlns:a16="http://schemas.microsoft.com/office/drawing/2014/main" id="{766C3FD0-AB90-4B3D-B886-B166A04D5D5D}"/>
              </a:ext>
            </a:extLst>
          </p:cNvPr>
          <p:cNvSpPr txBox="1"/>
          <p:nvPr/>
        </p:nvSpPr>
        <p:spPr>
          <a:xfrm>
            <a:off x="6295208" y="3628534"/>
            <a:ext cx="1763405" cy="5101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panose="020F0502020204030204"/>
                <a:ea typeface="+mn-ea"/>
                <a:cs typeface="+mn-cs"/>
              </a:rPr>
              <a:t>Change work practice</a:t>
            </a:r>
          </a:p>
        </p:txBody>
      </p:sp>
      <p:sp>
        <p:nvSpPr>
          <p:cNvPr id="13" name="Trapezoid 4">
            <a:extLst>
              <a:ext uri="{FF2B5EF4-FFF2-40B4-BE49-F238E27FC236}">
                <a16:creationId xmlns:a16="http://schemas.microsoft.com/office/drawing/2014/main" id="{766C3FD0-AB90-4B3D-B886-B166A04D5D5D}"/>
              </a:ext>
            </a:extLst>
          </p:cNvPr>
          <p:cNvSpPr txBox="1"/>
          <p:nvPr/>
        </p:nvSpPr>
        <p:spPr>
          <a:xfrm>
            <a:off x="5849614" y="4281289"/>
            <a:ext cx="1327296" cy="5060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panose="020F0502020204030204"/>
                <a:ea typeface="+mn-ea"/>
                <a:cs typeface="+mn-cs"/>
              </a:rPr>
              <a:t>Protect person</a:t>
            </a:r>
          </a:p>
        </p:txBody>
      </p:sp>
      <p:sp>
        <p:nvSpPr>
          <p:cNvPr id="14" name="Trapezoid 4">
            <a:extLst>
              <a:ext uri="{FF2B5EF4-FFF2-40B4-BE49-F238E27FC236}">
                <a16:creationId xmlns:a16="http://schemas.microsoft.com/office/drawing/2014/main" id="{766C3FD0-AB90-4B3D-B886-B166A04D5D5D}"/>
              </a:ext>
            </a:extLst>
          </p:cNvPr>
          <p:cNvSpPr txBox="1"/>
          <p:nvPr/>
        </p:nvSpPr>
        <p:spPr>
          <a:xfrm>
            <a:off x="2820617" y="4919263"/>
            <a:ext cx="1815696" cy="4653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panose="020F0502020204030204"/>
                <a:ea typeface="+mn-ea"/>
                <a:cs typeface="+mn-cs"/>
              </a:rPr>
              <a:t>Minimize consequence</a:t>
            </a:r>
          </a:p>
        </p:txBody>
      </p:sp>
      <p:sp>
        <p:nvSpPr>
          <p:cNvPr id="3" name="Arrow: Left-Right 2">
            <a:extLst>
              <a:ext uri="{FF2B5EF4-FFF2-40B4-BE49-F238E27FC236}">
                <a16:creationId xmlns:a16="http://schemas.microsoft.com/office/drawing/2014/main" id="{E18B5FA8-C78C-4A7D-9813-714F95CFD556}"/>
              </a:ext>
            </a:extLst>
          </p:cNvPr>
          <p:cNvSpPr/>
          <p:nvPr/>
        </p:nvSpPr>
        <p:spPr>
          <a:xfrm>
            <a:off x="5305901" y="1997645"/>
            <a:ext cx="299949" cy="9498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AAD645D4-FD4F-4668-B3E9-FE14D963FC7A}"/>
              </a:ext>
            </a:extLst>
          </p:cNvPr>
          <p:cNvSpPr txBox="1"/>
          <p:nvPr/>
        </p:nvSpPr>
        <p:spPr>
          <a:xfrm>
            <a:off x="5605850" y="1849019"/>
            <a:ext cx="8002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rial" panose="020B0604020202020204"/>
                <a:ea typeface="+mn-ea"/>
                <a:cs typeface="+mn-cs"/>
              </a:rPr>
              <a:t>RISK</a:t>
            </a:r>
            <a:r>
              <a:rPr kumimoji="0" lang="en-US" sz="1800" b="1" i="0" u="none" strike="noStrike" kern="1200" cap="none" spc="0" normalizeH="0" baseline="0" noProof="0" dirty="0">
                <a:ln>
                  <a:noFill/>
                </a:ln>
                <a:solidFill>
                  <a:srgbClr val="0070C0"/>
                </a:solidFill>
                <a:effectLst/>
                <a:uLnTx/>
                <a:uFillTx/>
                <a:latin typeface="Arial" panose="020B0604020202020204"/>
                <a:ea typeface="+mn-ea"/>
                <a:cs typeface="+mn-cs"/>
              </a:rPr>
              <a:t> </a:t>
            </a:r>
          </a:p>
        </p:txBody>
      </p:sp>
      <p:sp>
        <p:nvSpPr>
          <p:cNvPr id="16" name="TextBox 15">
            <a:extLst>
              <a:ext uri="{FF2B5EF4-FFF2-40B4-BE49-F238E27FC236}">
                <a16:creationId xmlns:a16="http://schemas.microsoft.com/office/drawing/2014/main" id="{7672CEB0-E76B-07EF-95AA-4CCA2F7A0210}"/>
              </a:ext>
            </a:extLst>
          </p:cNvPr>
          <p:cNvSpPr txBox="1"/>
          <p:nvPr/>
        </p:nvSpPr>
        <p:spPr>
          <a:xfrm>
            <a:off x="7328641" y="4668244"/>
            <a:ext cx="3978861" cy="646331"/>
          </a:xfrm>
          <a:prstGeom prst="rect">
            <a:avLst/>
          </a:prstGeom>
          <a:noFill/>
          <a:ln w="25400">
            <a:solidFill>
              <a:schemeClr val="accent1"/>
            </a:solidFill>
          </a:ln>
        </p:spPr>
        <p:txBody>
          <a:bodyPr wrap="square" rtlCol="0">
            <a:spAutoFit/>
          </a:bodyPr>
          <a:lstStyle/>
          <a:p>
            <a:pPr marL="171450" indent="-171450">
              <a:buFont typeface="Wingdings" panose="05000000000000000000" pitchFamily="2" charset="2"/>
              <a:buChar char="Ø"/>
            </a:pPr>
            <a:r>
              <a:rPr lang="en-US" sz="1200" dirty="0"/>
              <a:t>Although least in the hierarchy, it can effectively create a barrier against the entry of hazardous chemicals into a person’s body.</a:t>
            </a:r>
          </a:p>
        </p:txBody>
      </p:sp>
      <p:sp>
        <p:nvSpPr>
          <p:cNvPr id="17" name="Arrow: Left-Right 16">
            <a:extLst>
              <a:ext uri="{FF2B5EF4-FFF2-40B4-BE49-F238E27FC236}">
                <a16:creationId xmlns:a16="http://schemas.microsoft.com/office/drawing/2014/main" id="{89C723A5-AD31-17FA-9AB4-4DA590B57DA6}"/>
              </a:ext>
            </a:extLst>
          </p:cNvPr>
          <p:cNvSpPr/>
          <p:nvPr/>
        </p:nvSpPr>
        <p:spPr>
          <a:xfrm>
            <a:off x="5915608" y="4330338"/>
            <a:ext cx="1345878" cy="4571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Left-Right 17">
            <a:extLst>
              <a:ext uri="{FF2B5EF4-FFF2-40B4-BE49-F238E27FC236}">
                <a16:creationId xmlns:a16="http://schemas.microsoft.com/office/drawing/2014/main" id="{D21B00AF-3D05-5318-DB8F-331FF7ED835B}"/>
              </a:ext>
            </a:extLst>
          </p:cNvPr>
          <p:cNvSpPr/>
          <p:nvPr/>
        </p:nvSpPr>
        <p:spPr>
          <a:xfrm>
            <a:off x="5646078" y="4725240"/>
            <a:ext cx="1615407" cy="4571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7B3F83C-5E73-E3E0-B1D7-C03FCB59477A}"/>
              </a:ext>
            </a:extLst>
          </p:cNvPr>
          <p:cNvSpPr txBox="1"/>
          <p:nvPr/>
        </p:nvSpPr>
        <p:spPr>
          <a:xfrm>
            <a:off x="7320235" y="4014644"/>
            <a:ext cx="3987267" cy="646331"/>
          </a:xfrm>
          <a:prstGeom prst="rect">
            <a:avLst/>
          </a:prstGeom>
          <a:noFill/>
          <a:ln w="25400">
            <a:solidFill>
              <a:schemeClr val="accent1"/>
            </a:solidFill>
          </a:ln>
        </p:spPr>
        <p:txBody>
          <a:bodyPr wrap="square" rtlCol="0">
            <a:spAutoFit/>
          </a:bodyPr>
          <a:lstStyle/>
          <a:p>
            <a:pPr marL="171450" indent="-171450">
              <a:buFont typeface="Wingdings" panose="05000000000000000000" pitchFamily="2" charset="2"/>
              <a:buChar char="Ø"/>
            </a:pPr>
            <a:r>
              <a:rPr lang="en-US" sz="1200" dirty="0"/>
              <a:t>Fundamentally used as a last resort, when other controls cannot eliminate the hazards and risks of materials used in the workplace.</a:t>
            </a:r>
          </a:p>
        </p:txBody>
      </p:sp>
      <p:sp>
        <p:nvSpPr>
          <p:cNvPr id="20" name="TextBox 19">
            <a:extLst>
              <a:ext uri="{FF2B5EF4-FFF2-40B4-BE49-F238E27FC236}">
                <a16:creationId xmlns:a16="http://schemas.microsoft.com/office/drawing/2014/main" id="{2B3E411F-AE28-481F-461B-6139EE45B5C3}"/>
              </a:ext>
            </a:extLst>
          </p:cNvPr>
          <p:cNvSpPr txBox="1"/>
          <p:nvPr/>
        </p:nvSpPr>
        <p:spPr>
          <a:xfrm>
            <a:off x="7328641" y="5321844"/>
            <a:ext cx="3978861" cy="461665"/>
          </a:xfrm>
          <a:prstGeom prst="rect">
            <a:avLst/>
          </a:prstGeom>
          <a:noFill/>
          <a:ln w="25400">
            <a:solidFill>
              <a:schemeClr val="accent1"/>
            </a:solidFill>
          </a:ln>
        </p:spPr>
        <p:txBody>
          <a:bodyPr wrap="square" rtlCol="0">
            <a:spAutoFit/>
          </a:bodyPr>
          <a:lstStyle/>
          <a:p>
            <a:pPr marL="171450" indent="-171450">
              <a:buFont typeface="Wingdings" panose="05000000000000000000" pitchFamily="2" charset="2"/>
              <a:buChar char="Ø"/>
            </a:pPr>
            <a:r>
              <a:rPr lang="en-US" sz="1200" dirty="0"/>
              <a:t>Because it is the “last line of defense”, failure of the PPE to protect will result in exposure and injury.</a:t>
            </a:r>
          </a:p>
        </p:txBody>
      </p:sp>
    </p:spTree>
    <p:extLst>
      <p:ext uri="{BB962C8B-B14F-4D97-AF65-F5344CB8AC3E}">
        <p14:creationId xmlns:p14="http://schemas.microsoft.com/office/powerpoint/2010/main" val="84817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77D39-D32C-4FD4-9150-3490F0AFA9F9}"/>
              </a:ext>
            </a:extLst>
          </p:cNvPr>
          <p:cNvSpPr>
            <a:spLocks noGrp="1"/>
          </p:cNvSpPr>
          <p:nvPr>
            <p:ph type="title"/>
          </p:nvPr>
        </p:nvSpPr>
        <p:spPr/>
        <p:txBody>
          <a:bodyPr>
            <a:normAutofit/>
          </a:bodyPr>
          <a:lstStyle/>
          <a:p>
            <a:pPr algn="ctr"/>
            <a:r>
              <a:rPr lang="en-US" sz="4800" dirty="0"/>
              <a:t>Wearing PPE PROTECTS YOU! </a:t>
            </a:r>
            <a:endParaRPr lang="en-US" dirty="0"/>
          </a:p>
        </p:txBody>
      </p:sp>
      <p:sp>
        <p:nvSpPr>
          <p:cNvPr id="5" name="Slide Number Placeholder 4">
            <a:extLst>
              <a:ext uri="{FF2B5EF4-FFF2-40B4-BE49-F238E27FC236}">
                <a16:creationId xmlns:a16="http://schemas.microsoft.com/office/drawing/2014/main" id="{3C163EEE-C7C4-4CCC-A2C3-706B5DA6B7FA}"/>
              </a:ext>
            </a:extLst>
          </p:cNvPr>
          <p:cNvSpPr>
            <a:spLocks noGrp="1"/>
          </p:cNvSpPr>
          <p:nvPr>
            <p:ph type="sldNum" sz="quarter" idx="12"/>
          </p:nvPr>
        </p:nvSpPr>
        <p:spPr/>
        <p:txBody>
          <a:bodyPr/>
          <a:lstStyle/>
          <a:p>
            <a:fld id="{6D22F896-40B5-4ADD-8801-0D06FADFA095}" type="slidenum">
              <a:rPr lang="en-US" smtClean="0"/>
              <a:t>12</a:t>
            </a:fld>
            <a:endParaRPr lang="en-US" dirty="0"/>
          </a:p>
        </p:txBody>
      </p:sp>
      <p:graphicFrame>
        <p:nvGraphicFramePr>
          <p:cNvPr id="12" name="Table 12">
            <a:extLst>
              <a:ext uri="{FF2B5EF4-FFF2-40B4-BE49-F238E27FC236}">
                <a16:creationId xmlns:a16="http://schemas.microsoft.com/office/drawing/2014/main" id="{5422603E-FAA4-4514-B043-1928DFC6CDE2}"/>
              </a:ext>
            </a:extLst>
          </p:cNvPr>
          <p:cNvGraphicFramePr>
            <a:graphicFrameLocks noGrp="1"/>
          </p:cNvGraphicFramePr>
          <p:nvPr>
            <p:extLst>
              <p:ext uri="{D42A27DB-BD31-4B8C-83A1-F6EECF244321}">
                <p14:modId xmlns:p14="http://schemas.microsoft.com/office/powerpoint/2010/main" val="135537501"/>
              </p:ext>
            </p:extLst>
          </p:nvPr>
        </p:nvGraphicFramePr>
        <p:xfrm>
          <a:off x="1400962" y="2833257"/>
          <a:ext cx="9437616" cy="2484120"/>
        </p:xfrm>
        <a:graphic>
          <a:graphicData uri="http://schemas.openxmlformats.org/drawingml/2006/table">
            <a:tbl>
              <a:tblPr firstRow="1" bandRow="1">
                <a:tableStyleId>{5C22544A-7EE6-4342-B048-85BDC9FD1C3A}</a:tableStyleId>
              </a:tblPr>
              <a:tblGrid>
                <a:gridCol w="3145872">
                  <a:extLst>
                    <a:ext uri="{9D8B030D-6E8A-4147-A177-3AD203B41FA5}">
                      <a16:colId xmlns:a16="http://schemas.microsoft.com/office/drawing/2014/main" val="1022349281"/>
                    </a:ext>
                  </a:extLst>
                </a:gridCol>
                <a:gridCol w="3145872">
                  <a:extLst>
                    <a:ext uri="{9D8B030D-6E8A-4147-A177-3AD203B41FA5}">
                      <a16:colId xmlns:a16="http://schemas.microsoft.com/office/drawing/2014/main" val="228096579"/>
                    </a:ext>
                  </a:extLst>
                </a:gridCol>
                <a:gridCol w="3145872">
                  <a:extLst>
                    <a:ext uri="{9D8B030D-6E8A-4147-A177-3AD203B41FA5}">
                      <a16:colId xmlns:a16="http://schemas.microsoft.com/office/drawing/2014/main" val="816337505"/>
                    </a:ext>
                  </a:extLst>
                </a:gridCol>
              </a:tblGrid>
              <a:tr h="370840">
                <a:tc>
                  <a:txBody>
                    <a:bodyPr/>
                    <a:lstStyle/>
                    <a:p>
                      <a:r>
                        <a:rPr lang="en-US" dirty="0"/>
                        <a:t>Chemical exposure routes</a:t>
                      </a:r>
                    </a:p>
                  </a:txBody>
                  <a:tcPr/>
                </a:tc>
                <a:tc>
                  <a:txBody>
                    <a:bodyPr/>
                    <a:lstStyle/>
                    <a:p>
                      <a:endParaRPr lang="en-US" dirty="0"/>
                    </a:p>
                  </a:txBody>
                  <a:tcPr>
                    <a:noFill/>
                  </a:tcPr>
                </a:tc>
                <a:tc>
                  <a:txBody>
                    <a:bodyPr/>
                    <a:lstStyle/>
                    <a:p>
                      <a:r>
                        <a:rPr lang="en-US" dirty="0"/>
                        <a:t>Protect/create a barrier for</a:t>
                      </a:r>
                    </a:p>
                  </a:txBody>
                  <a:tcPr/>
                </a:tc>
                <a:extLst>
                  <a:ext uri="{0D108BD9-81ED-4DB2-BD59-A6C34878D82A}">
                    <a16:rowId xmlns:a16="http://schemas.microsoft.com/office/drawing/2014/main" val="963468461"/>
                  </a:ext>
                </a:extLst>
              </a:tr>
              <a:tr h="370840">
                <a:tc>
                  <a:txBody>
                    <a:bodyPr/>
                    <a:lstStyle/>
                    <a:p>
                      <a:pPr marL="457200" indent="-285750">
                        <a:buFont typeface="Arial" panose="020B0604020202020204" pitchFamily="34" charset="0"/>
                        <a:buChar char="•"/>
                      </a:pPr>
                      <a:r>
                        <a:rPr lang="en-US" dirty="0"/>
                        <a:t>Skin</a:t>
                      </a:r>
                    </a:p>
                  </a:txBody>
                  <a:tcPr/>
                </a:tc>
                <a:tc>
                  <a:txBody>
                    <a:bodyPr/>
                    <a:lstStyle/>
                    <a:p>
                      <a:endParaRPr lang="en-US"/>
                    </a:p>
                  </a:txBody>
                  <a:tcPr>
                    <a:noFill/>
                  </a:tcPr>
                </a:tc>
                <a:tc>
                  <a:txBody>
                    <a:bodyPr/>
                    <a:lstStyle/>
                    <a:p>
                      <a:pPr marL="457200" indent="-285750">
                        <a:buFont typeface="Arial" panose="020B0604020202020204" pitchFamily="34" charset="0"/>
                        <a:buChar char="•"/>
                      </a:pPr>
                      <a:r>
                        <a:rPr lang="en-US" dirty="0"/>
                        <a:t>Skin</a:t>
                      </a:r>
                    </a:p>
                  </a:txBody>
                  <a:tcPr/>
                </a:tc>
                <a:extLst>
                  <a:ext uri="{0D108BD9-81ED-4DB2-BD59-A6C34878D82A}">
                    <a16:rowId xmlns:a16="http://schemas.microsoft.com/office/drawing/2014/main" val="2119210560"/>
                  </a:ext>
                </a:extLst>
              </a:tr>
              <a:tr h="370840">
                <a:tc>
                  <a:txBody>
                    <a:bodyPr/>
                    <a:lstStyle/>
                    <a:p>
                      <a:pPr marL="457200" indent="-285750">
                        <a:buFont typeface="Arial" panose="020B0604020202020204" pitchFamily="34" charset="0"/>
                        <a:buChar char="•"/>
                      </a:pPr>
                      <a:r>
                        <a:rPr lang="en-US" dirty="0"/>
                        <a:t>Mucous membranes of the eyes, nose, mouth </a:t>
                      </a:r>
                    </a:p>
                  </a:txBody>
                  <a:tcPr/>
                </a:tc>
                <a:tc>
                  <a:txBody>
                    <a:bodyPr/>
                    <a:lstStyle/>
                    <a:p>
                      <a:endParaRPr lang="en-US"/>
                    </a:p>
                  </a:txBody>
                  <a:tcPr>
                    <a:noFill/>
                  </a:tcPr>
                </a:tc>
                <a:tc>
                  <a:txBody>
                    <a:bodyPr/>
                    <a:lstStyle/>
                    <a:p>
                      <a:pPr marL="457200" indent="-285750">
                        <a:buFont typeface="Arial" panose="020B0604020202020204" pitchFamily="34" charset="0"/>
                        <a:buChar char="•"/>
                      </a:pPr>
                      <a:r>
                        <a:rPr lang="en-US" dirty="0"/>
                        <a:t>Eyes, nose, mouth</a:t>
                      </a:r>
                    </a:p>
                  </a:txBody>
                  <a:tcPr/>
                </a:tc>
                <a:extLst>
                  <a:ext uri="{0D108BD9-81ED-4DB2-BD59-A6C34878D82A}">
                    <a16:rowId xmlns:a16="http://schemas.microsoft.com/office/drawing/2014/main" val="1202122643"/>
                  </a:ext>
                </a:extLst>
              </a:tr>
              <a:tr h="370840">
                <a:tc>
                  <a:txBody>
                    <a:bodyPr/>
                    <a:lstStyle/>
                    <a:p>
                      <a:pPr marL="457200" indent="-285750">
                        <a:buFont typeface="Arial" panose="020B0604020202020204" pitchFamily="34" charset="0"/>
                        <a:buChar char="•"/>
                      </a:pPr>
                      <a:r>
                        <a:rPr lang="en-US" dirty="0"/>
                        <a:t>Injection</a:t>
                      </a:r>
                    </a:p>
                  </a:txBody>
                  <a:tcPr/>
                </a:tc>
                <a:tc>
                  <a:txBody>
                    <a:bodyPr/>
                    <a:lstStyle/>
                    <a:p>
                      <a:endParaRPr lang="en-US"/>
                    </a:p>
                  </a:txBody>
                  <a:tcPr>
                    <a:noFill/>
                  </a:tcPr>
                </a:tc>
                <a:tc>
                  <a:txBody>
                    <a:bodyPr/>
                    <a:lstStyle/>
                    <a:p>
                      <a:pPr marL="457200" indent="-285750">
                        <a:buFont typeface="Arial" panose="020B0604020202020204" pitchFamily="34" charset="0"/>
                        <a:buChar char="•"/>
                      </a:pPr>
                      <a:r>
                        <a:rPr lang="en-US" dirty="0"/>
                        <a:t>Skin</a:t>
                      </a:r>
                    </a:p>
                  </a:txBody>
                  <a:tcPr/>
                </a:tc>
                <a:extLst>
                  <a:ext uri="{0D108BD9-81ED-4DB2-BD59-A6C34878D82A}">
                    <a16:rowId xmlns:a16="http://schemas.microsoft.com/office/drawing/2014/main" val="1657588141"/>
                  </a:ext>
                </a:extLst>
              </a:tr>
              <a:tr h="185420">
                <a:tc>
                  <a:txBody>
                    <a:bodyPr/>
                    <a:lstStyle/>
                    <a:p>
                      <a:pPr marL="457200" indent="-285750">
                        <a:buFont typeface="Arial" panose="020B0604020202020204" pitchFamily="34" charset="0"/>
                        <a:buChar char="•"/>
                      </a:pPr>
                      <a:r>
                        <a:rPr lang="en-US" dirty="0"/>
                        <a:t>Ingestion</a:t>
                      </a:r>
                    </a:p>
                  </a:txBody>
                  <a:tcPr/>
                </a:tc>
                <a:tc rowSpan="2">
                  <a:txBody>
                    <a:bodyPr/>
                    <a:lstStyle/>
                    <a:p>
                      <a:endParaRPr lang="en-US" dirty="0"/>
                    </a:p>
                  </a:txBody>
                  <a:tcPr>
                    <a:noFill/>
                  </a:tcPr>
                </a:tc>
                <a:tc>
                  <a:txBody>
                    <a:bodyPr/>
                    <a:lstStyle/>
                    <a:p>
                      <a:pPr marL="457200" indent="-285750">
                        <a:buFont typeface="Arial" panose="020B0604020202020204" pitchFamily="34" charset="0"/>
                        <a:buChar char="•"/>
                      </a:pPr>
                      <a:r>
                        <a:rPr lang="en-US" dirty="0"/>
                        <a:t>Hand, mouth</a:t>
                      </a:r>
                    </a:p>
                  </a:txBody>
                  <a:tcPr/>
                </a:tc>
                <a:extLst>
                  <a:ext uri="{0D108BD9-81ED-4DB2-BD59-A6C34878D82A}">
                    <a16:rowId xmlns:a16="http://schemas.microsoft.com/office/drawing/2014/main" val="813395239"/>
                  </a:ext>
                </a:extLst>
              </a:tr>
              <a:tr h="185420">
                <a:tc>
                  <a:txBody>
                    <a:bodyPr/>
                    <a:lstStyle/>
                    <a:p>
                      <a:pPr marL="457200" indent="-285750">
                        <a:buFont typeface="Arial" panose="020B0604020202020204" pitchFamily="34" charset="0"/>
                        <a:buChar char="•"/>
                      </a:pPr>
                      <a:r>
                        <a:rPr lang="en-US" dirty="0"/>
                        <a:t>Inhalation</a:t>
                      </a:r>
                    </a:p>
                  </a:txBody>
                  <a:tcPr/>
                </a:tc>
                <a:tc vMerge="1">
                  <a:txBody>
                    <a:bodyPr/>
                    <a:lstStyle/>
                    <a:p>
                      <a:endParaRPr lang="en-US"/>
                    </a:p>
                  </a:txBody>
                  <a:tcPr/>
                </a:tc>
                <a:tc>
                  <a:txBody>
                    <a:bodyPr/>
                    <a:lstStyle/>
                    <a:p>
                      <a:pPr marL="457200" indent="-285750">
                        <a:buFont typeface="Arial" panose="020B0604020202020204" pitchFamily="34" charset="0"/>
                        <a:buChar char="•"/>
                      </a:pPr>
                      <a:r>
                        <a:rPr lang="en-US" dirty="0"/>
                        <a:t>Nose/respiratory system</a:t>
                      </a:r>
                    </a:p>
                  </a:txBody>
                  <a:tcPr/>
                </a:tc>
                <a:extLst>
                  <a:ext uri="{0D108BD9-81ED-4DB2-BD59-A6C34878D82A}">
                    <a16:rowId xmlns:a16="http://schemas.microsoft.com/office/drawing/2014/main" val="1260147417"/>
                  </a:ext>
                </a:extLst>
              </a:tr>
            </a:tbl>
          </a:graphicData>
        </a:graphic>
      </p:graphicFrame>
      <p:pic>
        <p:nvPicPr>
          <p:cNvPr id="7" name="Content Placeholder 6" descr="Boy pointing up">
            <a:extLst>
              <a:ext uri="{FF2B5EF4-FFF2-40B4-BE49-F238E27FC236}">
                <a16:creationId xmlns:a16="http://schemas.microsoft.com/office/drawing/2014/main" id="{F3847A48-3064-47A4-B5DE-6006A3B015F4}"/>
              </a:ext>
            </a:extLst>
          </p:cNvPr>
          <p:cNvPicPr>
            <a:picLocks noGrp="1" noChangeAspect="1"/>
          </p:cNvPicPr>
          <p:nvPr>
            <p:ph sz="half" idx="1"/>
          </p:nvPr>
        </p:nvPicPr>
        <p:blipFill>
          <a:blip r:embed="rId2">
            <a:extLst>
              <a:ext uri="{96DAC541-7B7A-43D3-8B79-37D633B846F1}">
                <asvg:svgBlip xmlns:asvg="http://schemas.microsoft.com/office/drawing/2016/SVG/main" r:embed="rId3"/>
              </a:ext>
            </a:extLst>
          </a:blip>
          <a:stretch>
            <a:fillRect/>
          </a:stretch>
        </p:blipFill>
        <p:spPr>
          <a:xfrm>
            <a:off x="4924256" y="2280048"/>
            <a:ext cx="2133600" cy="3724275"/>
          </a:xfrm>
        </p:spPr>
      </p:pic>
      <p:pic>
        <p:nvPicPr>
          <p:cNvPr id="4" name="Graphic 3" descr="Woman with bangs">
            <a:extLst>
              <a:ext uri="{FF2B5EF4-FFF2-40B4-BE49-F238E27FC236}">
                <a16:creationId xmlns:a16="http://schemas.microsoft.com/office/drawing/2014/main" id="{9EBF502D-8D9B-5EE8-2974-0631BAB1B0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63594" y="2187628"/>
            <a:ext cx="771525" cy="695325"/>
          </a:xfrm>
          <a:prstGeom prst="rect">
            <a:avLst/>
          </a:prstGeom>
        </p:spPr>
      </p:pic>
      <p:pic>
        <p:nvPicPr>
          <p:cNvPr id="13" name="Content Placeholder 12" descr="A woman's face">
            <a:extLst>
              <a:ext uri="{FF2B5EF4-FFF2-40B4-BE49-F238E27FC236}">
                <a16:creationId xmlns:a16="http://schemas.microsoft.com/office/drawing/2014/main" id="{5AD886B2-598F-8E8D-FEE2-CF63319EF673}"/>
              </a:ext>
            </a:extLst>
          </p:cNvPr>
          <p:cNvPicPr>
            <a:picLocks noGrp="1" noChangeAspect="1"/>
          </p:cNvPicPr>
          <p:nvPr>
            <p:ph sz="half" idx="2"/>
          </p:nvPr>
        </p:nvPicPr>
        <p:blipFill>
          <a:blip r:embed="rId6">
            <a:extLst>
              <a:ext uri="{96DAC541-7B7A-43D3-8B79-37D633B846F1}">
                <asvg:svgBlip xmlns:asvg="http://schemas.microsoft.com/office/drawing/2016/SVG/main" r:embed="rId7"/>
              </a:ext>
            </a:extLst>
          </a:blip>
          <a:stretch>
            <a:fillRect/>
          </a:stretch>
        </p:blipFill>
        <p:spPr>
          <a:xfrm>
            <a:off x="5791200" y="2422862"/>
            <a:ext cx="304800" cy="323850"/>
          </a:xfrm>
        </p:spPr>
      </p:pic>
      <p:cxnSp>
        <p:nvCxnSpPr>
          <p:cNvPr id="6" name="Straight Arrow Connector 5">
            <a:extLst>
              <a:ext uri="{FF2B5EF4-FFF2-40B4-BE49-F238E27FC236}">
                <a16:creationId xmlns:a16="http://schemas.microsoft.com/office/drawing/2014/main" id="{8C0748F0-325A-0B38-87C5-88F62EC9CD33}"/>
              </a:ext>
            </a:extLst>
          </p:cNvPr>
          <p:cNvCxnSpPr/>
          <p:nvPr/>
        </p:nvCxnSpPr>
        <p:spPr>
          <a:xfrm>
            <a:off x="4657288" y="3915562"/>
            <a:ext cx="2877424"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9458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84DCE-54F7-E8BE-8C1F-8CACA173900F}"/>
              </a:ext>
            </a:extLst>
          </p:cNvPr>
          <p:cNvSpPr>
            <a:spLocks noGrp="1"/>
          </p:cNvSpPr>
          <p:nvPr>
            <p:ph type="title"/>
          </p:nvPr>
        </p:nvSpPr>
        <p:spPr/>
        <p:txBody>
          <a:bodyPr/>
          <a:lstStyle/>
          <a:p>
            <a:r>
              <a:rPr lang="en-US" cap="none" dirty="0"/>
              <a:t>Why is PPE used only as a last resort?</a:t>
            </a:r>
          </a:p>
        </p:txBody>
      </p:sp>
      <p:sp>
        <p:nvSpPr>
          <p:cNvPr id="6" name="Content Placeholder 5">
            <a:extLst>
              <a:ext uri="{FF2B5EF4-FFF2-40B4-BE49-F238E27FC236}">
                <a16:creationId xmlns:a16="http://schemas.microsoft.com/office/drawing/2014/main" id="{6C6DAEA9-E703-D04E-4F34-9D1D017C965D}"/>
              </a:ext>
            </a:extLst>
          </p:cNvPr>
          <p:cNvSpPr>
            <a:spLocks noGrp="1"/>
          </p:cNvSpPr>
          <p:nvPr>
            <p:ph idx="1"/>
          </p:nvPr>
        </p:nvSpPr>
        <p:spPr/>
        <p:txBody>
          <a:bodyPr>
            <a:normAutofit lnSpcReduction="10000"/>
          </a:bodyPr>
          <a:lstStyle/>
          <a:p>
            <a:pPr algn="l">
              <a:lnSpc>
                <a:spcPct val="100000"/>
              </a:lnSpc>
              <a:buFont typeface="Arial" panose="020B0604020202020204" pitchFamily="34" charset="0"/>
              <a:buChar char="•"/>
            </a:pPr>
            <a:r>
              <a:rPr lang="en-US" sz="2400" b="0" i="0" dirty="0">
                <a:solidFill>
                  <a:srgbClr val="333333"/>
                </a:solidFill>
                <a:effectLst/>
                <a:latin typeface="Open Sans" panose="020B0606030504020204" pitchFamily="34" charset="0"/>
              </a:rPr>
              <a:t>PPE only protects the wearer.</a:t>
            </a:r>
          </a:p>
          <a:p>
            <a:pPr algn="l">
              <a:lnSpc>
                <a:spcPct val="100000"/>
              </a:lnSpc>
              <a:buFont typeface="Arial" panose="020B0604020202020204" pitchFamily="34" charset="0"/>
              <a:buChar char="•"/>
            </a:pPr>
            <a:r>
              <a:rPr lang="en-US" sz="2400" b="0" i="0" dirty="0">
                <a:solidFill>
                  <a:srgbClr val="333333"/>
                </a:solidFill>
                <a:effectLst/>
                <a:latin typeface="Open Sans" panose="020B0606030504020204" pitchFamily="34" charset="0"/>
              </a:rPr>
              <a:t>It is ineffective if not working or fitted properly.</a:t>
            </a:r>
          </a:p>
          <a:p>
            <a:pPr algn="l">
              <a:lnSpc>
                <a:spcPct val="100000"/>
              </a:lnSpc>
              <a:buFont typeface="Arial" panose="020B0604020202020204" pitchFamily="34" charset="0"/>
              <a:buChar char="•"/>
            </a:pPr>
            <a:r>
              <a:rPr lang="en-US" sz="2400" b="0" i="0" dirty="0">
                <a:solidFill>
                  <a:srgbClr val="333333"/>
                </a:solidFill>
                <a:effectLst/>
                <a:latin typeface="Open Sans" panose="020B0606030504020204" pitchFamily="34" charset="0"/>
              </a:rPr>
              <a:t>Theoretical levels of protection are seldom reached in practice.</a:t>
            </a:r>
          </a:p>
          <a:p>
            <a:pPr algn="l">
              <a:lnSpc>
                <a:spcPct val="100000"/>
              </a:lnSpc>
              <a:buFont typeface="Arial" panose="020B0604020202020204" pitchFamily="34" charset="0"/>
              <a:buChar char="•"/>
            </a:pPr>
            <a:r>
              <a:rPr lang="en-US" sz="2400" b="0" i="0" dirty="0">
                <a:solidFill>
                  <a:srgbClr val="333333"/>
                </a:solidFill>
                <a:effectLst/>
                <a:latin typeface="Open Sans" panose="020B0606030504020204" pitchFamily="34" charset="0"/>
              </a:rPr>
              <a:t>The use of PPE always restricts the wearer to some degree.</a:t>
            </a:r>
          </a:p>
          <a:p>
            <a:pPr algn="l">
              <a:lnSpc>
                <a:spcPct val="100000"/>
              </a:lnSpc>
              <a:buFont typeface="Arial" panose="020B0604020202020204" pitchFamily="34" charset="0"/>
              <a:buChar char="•"/>
            </a:pPr>
            <a:r>
              <a:rPr lang="en-US" sz="2400" b="0" i="0" dirty="0">
                <a:solidFill>
                  <a:srgbClr val="333333"/>
                </a:solidFill>
                <a:effectLst/>
                <a:latin typeface="Open Sans" panose="020B0606030504020204" pitchFamily="34" charset="0"/>
              </a:rPr>
              <a:t>The psychological effect of PPE may be such that the individual wearing the PPE feels more protected than he/she actually is.</a:t>
            </a:r>
          </a:p>
          <a:p>
            <a:pPr algn="l">
              <a:lnSpc>
                <a:spcPct val="100000"/>
              </a:lnSpc>
              <a:buFont typeface="Arial" panose="020B0604020202020204" pitchFamily="34" charset="0"/>
              <a:buChar char="•"/>
            </a:pPr>
            <a:r>
              <a:rPr lang="en-US" sz="2400" u="sng" dirty="0">
                <a:solidFill>
                  <a:srgbClr val="333333"/>
                </a:solidFill>
                <a:latin typeface="Open Sans" panose="020B0606030504020204" pitchFamily="34" charset="0"/>
              </a:rPr>
              <a:t>Therefore</a:t>
            </a:r>
            <a:r>
              <a:rPr lang="en-US" sz="2400" dirty="0">
                <a:solidFill>
                  <a:srgbClr val="333333"/>
                </a:solidFill>
                <a:latin typeface="Open Sans" panose="020B0606030504020204" pitchFamily="34" charset="0"/>
              </a:rPr>
              <a:t>, all controls on the top of the hierarchy (downscaling, engineering, administrative) must be implemented before relying on PPE for protection.</a:t>
            </a:r>
            <a:endParaRPr lang="en-US" sz="2400" b="0" i="0" dirty="0">
              <a:solidFill>
                <a:srgbClr val="333333"/>
              </a:solidFill>
              <a:effectLst/>
              <a:latin typeface="Open Sans" panose="020B0606030504020204" pitchFamily="34" charset="0"/>
            </a:endParaRPr>
          </a:p>
          <a:p>
            <a:endParaRPr lang="en-US" dirty="0"/>
          </a:p>
        </p:txBody>
      </p:sp>
      <p:sp>
        <p:nvSpPr>
          <p:cNvPr id="5" name="Slide Number Placeholder 4">
            <a:extLst>
              <a:ext uri="{FF2B5EF4-FFF2-40B4-BE49-F238E27FC236}">
                <a16:creationId xmlns:a16="http://schemas.microsoft.com/office/drawing/2014/main" id="{427E1009-29F3-10C0-38E9-191D998D05F2}"/>
              </a:ext>
            </a:extLst>
          </p:cNvPr>
          <p:cNvSpPr>
            <a:spLocks noGrp="1"/>
          </p:cNvSpPr>
          <p:nvPr>
            <p:ph type="sldNum" sz="quarter" idx="12"/>
          </p:nvPr>
        </p:nvSpPr>
        <p:spPr/>
        <p:txBody>
          <a:bodyPr/>
          <a:lstStyle/>
          <a:p>
            <a:fld id="{6D22F896-40B5-4ADD-8801-0D06FADFA095}" type="slidenum">
              <a:rPr lang="en-US" smtClean="0"/>
              <a:t>13</a:t>
            </a:fld>
            <a:endParaRPr lang="en-US" dirty="0"/>
          </a:p>
        </p:txBody>
      </p:sp>
      <p:sp>
        <p:nvSpPr>
          <p:cNvPr id="4" name="TextBox 3">
            <a:extLst>
              <a:ext uri="{FF2B5EF4-FFF2-40B4-BE49-F238E27FC236}">
                <a16:creationId xmlns:a16="http://schemas.microsoft.com/office/drawing/2014/main" id="{88CCE8AC-35B7-9231-0D12-1AF08FF43877}"/>
              </a:ext>
            </a:extLst>
          </p:cNvPr>
          <p:cNvSpPr txBox="1"/>
          <p:nvPr/>
        </p:nvSpPr>
        <p:spPr>
          <a:xfrm>
            <a:off x="4572000" y="6033552"/>
            <a:ext cx="360394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masis MT Pro Black" panose="020B0604020202020204" pitchFamily="18" charset="0"/>
                <a:ea typeface="+mn-ea"/>
                <a:cs typeface="+mn-cs"/>
                <a:hlinkClick r:id="rId2" action="ppaction://hlinksldjump"/>
              </a:rPr>
              <a:t>Module 3</a:t>
            </a:r>
            <a:endParaRPr kumimoji="0" lang="en-US" sz="1600" b="0" i="0" u="none" strike="noStrike" kern="1200" cap="none" spc="0" normalizeH="0" baseline="0" noProof="0" dirty="0">
              <a:ln>
                <a:noFill/>
              </a:ln>
              <a:solidFill>
                <a:srgbClr val="000000"/>
              </a:solidFill>
              <a:effectLst/>
              <a:uLnTx/>
              <a:uFillTx/>
              <a:latin typeface="Amasis MT Pro Black" panose="020B0604020202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masis MT Pro Black" panose="020B0604020202020204" pitchFamily="18" charset="0"/>
                <a:ea typeface="+mn-ea"/>
                <a:cs typeface="+mn-cs"/>
                <a:hlinkClick r:id="rId3" action="ppaction://hlinksldjump"/>
              </a:rPr>
              <a:t>Return to Course Modules</a:t>
            </a:r>
            <a:endParaRPr kumimoji="0" lang="en-US" sz="1600" b="0" i="0" u="none" strike="noStrike" kern="1200" cap="none" spc="0" normalizeH="0" baseline="0" noProof="0" dirty="0">
              <a:ln>
                <a:noFill/>
              </a:ln>
              <a:solidFill>
                <a:srgbClr val="000000"/>
              </a:solidFill>
              <a:effectLst/>
              <a:uLnTx/>
              <a:uFillTx/>
              <a:latin typeface="Amasis MT Pro Black" panose="020B0604020202020204" pitchFamily="18" charset="0"/>
              <a:ea typeface="+mn-ea"/>
              <a:cs typeface="+mn-cs"/>
            </a:endParaRPr>
          </a:p>
        </p:txBody>
      </p:sp>
    </p:spTree>
    <p:extLst>
      <p:ext uri="{BB962C8B-B14F-4D97-AF65-F5344CB8AC3E}">
        <p14:creationId xmlns:p14="http://schemas.microsoft.com/office/powerpoint/2010/main" val="3836126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9725A7D-59D4-4E3A-A757-1036D50A694D}"/>
              </a:ext>
            </a:extLst>
          </p:cNvPr>
          <p:cNvSpPr>
            <a:spLocks noGrp="1"/>
          </p:cNvSpPr>
          <p:nvPr>
            <p:ph type="title"/>
          </p:nvPr>
        </p:nvSpPr>
        <p:spPr/>
        <p:txBody>
          <a:bodyPr/>
          <a:lstStyle/>
          <a:p>
            <a:r>
              <a:rPr lang="en-US" dirty="0"/>
              <a:t>MODULE 3</a:t>
            </a:r>
          </a:p>
        </p:txBody>
      </p:sp>
      <p:sp>
        <p:nvSpPr>
          <p:cNvPr id="8" name="Text Placeholder 7">
            <a:extLst>
              <a:ext uri="{FF2B5EF4-FFF2-40B4-BE49-F238E27FC236}">
                <a16:creationId xmlns:a16="http://schemas.microsoft.com/office/drawing/2014/main" id="{4C76F2D6-C2D2-4E95-8996-E4DA11017952}"/>
              </a:ext>
            </a:extLst>
          </p:cNvPr>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rPr>
              <a:t>Personal Protective Equipment: How to Choose the Appropriate Products</a:t>
            </a:r>
          </a:p>
        </p:txBody>
      </p:sp>
      <p:sp>
        <p:nvSpPr>
          <p:cNvPr id="4" name="Slide Number Placeholder 3">
            <a:extLst>
              <a:ext uri="{FF2B5EF4-FFF2-40B4-BE49-F238E27FC236}">
                <a16:creationId xmlns:a16="http://schemas.microsoft.com/office/drawing/2014/main" id="{D2E1F652-AB1E-4738-B806-1BE8F812149C}"/>
              </a:ext>
            </a:extLst>
          </p:cNvPr>
          <p:cNvSpPr>
            <a:spLocks noGrp="1"/>
          </p:cNvSpPr>
          <p:nvPr>
            <p:ph type="sldNum" sz="quarter" idx="12"/>
          </p:nvPr>
        </p:nvSpPr>
        <p:spPr/>
        <p:txBody>
          <a:bodyPr/>
          <a:lstStyle/>
          <a:p>
            <a:fld id="{6D22F896-40B5-4ADD-8801-0D06FADFA095}" type="slidenum">
              <a:rPr lang="en-US" smtClean="0"/>
              <a:t>14</a:t>
            </a:fld>
            <a:endParaRPr lang="en-US" dirty="0"/>
          </a:p>
        </p:txBody>
      </p:sp>
    </p:spTree>
    <p:extLst>
      <p:ext uri="{BB962C8B-B14F-4D97-AF65-F5344CB8AC3E}">
        <p14:creationId xmlns:p14="http://schemas.microsoft.com/office/powerpoint/2010/main" val="1973306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C0C239-EFCC-AA5F-8A27-287B4E3756FF}"/>
              </a:ext>
            </a:extLst>
          </p:cNvPr>
          <p:cNvSpPr>
            <a:spLocks noGrp="1"/>
          </p:cNvSpPr>
          <p:nvPr>
            <p:ph type="title"/>
          </p:nvPr>
        </p:nvSpPr>
        <p:spPr/>
        <p:txBody>
          <a:bodyPr/>
          <a:lstStyle/>
          <a:p>
            <a:r>
              <a:rPr lang="en-US" cap="none" dirty="0"/>
              <a:t>What should I do before buying PPE?</a:t>
            </a:r>
          </a:p>
        </p:txBody>
      </p:sp>
      <p:graphicFrame>
        <p:nvGraphicFramePr>
          <p:cNvPr id="10" name="Content Placeholder 9">
            <a:extLst>
              <a:ext uri="{FF2B5EF4-FFF2-40B4-BE49-F238E27FC236}">
                <a16:creationId xmlns:a16="http://schemas.microsoft.com/office/drawing/2014/main" id="{D30753C6-94C5-8ABF-F6C6-BCB295B00D5D}"/>
              </a:ext>
            </a:extLst>
          </p:cNvPr>
          <p:cNvGraphicFramePr>
            <a:graphicFrameLocks noGrp="1"/>
          </p:cNvGraphicFramePr>
          <p:nvPr>
            <p:ph idx="1"/>
            <p:extLst>
              <p:ext uri="{D42A27DB-BD31-4B8C-83A1-F6EECF244321}">
                <p14:modId xmlns:p14="http://schemas.microsoft.com/office/powerpoint/2010/main" val="3287686449"/>
              </p:ext>
            </p:extLst>
          </p:nvPr>
        </p:nvGraphicFramePr>
        <p:xfrm>
          <a:off x="838200" y="1825625"/>
          <a:ext cx="10515600" cy="3992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4CECEE47-E561-DA7E-C4FA-1817CDA7E954}"/>
              </a:ext>
            </a:extLst>
          </p:cNvPr>
          <p:cNvSpPr>
            <a:spLocks noGrp="1"/>
          </p:cNvSpPr>
          <p:nvPr>
            <p:ph type="sldNum" sz="quarter" idx="12"/>
          </p:nvPr>
        </p:nvSpPr>
        <p:spPr/>
        <p:txBody>
          <a:bodyPr/>
          <a:lstStyle/>
          <a:p>
            <a:fld id="{6D22F896-40B5-4ADD-8801-0D06FADFA095}" type="slidenum">
              <a:rPr lang="en-US" smtClean="0"/>
              <a:t>15</a:t>
            </a:fld>
            <a:endParaRPr lang="en-US" dirty="0"/>
          </a:p>
        </p:txBody>
      </p:sp>
    </p:spTree>
    <p:extLst>
      <p:ext uri="{BB962C8B-B14F-4D97-AF65-F5344CB8AC3E}">
        <p14:creationId xmlns:p14="http://schemas.microsoft.com/office/powerpoint/2010/main" val="2012809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77D39-D32C-4FD4-9150-3490F0AFA9F9}"/>
              </a:ext>
            </a:extLst>
          </p:cNvPr>
          <p:cNvSpPr>
            <a:spLocks noGrp="1"/>
          </p:cNvSpPr>
          <p:nvPr>
            <p:ph type="title"/>
          </p:nvPr>
        </p:nvSpPr>
        <p:spPr/>
        <p:txBody>
          <a:bodyPr/>
          <a:lstStyle/>
          <a:p>
            <a:pPr algn="ctr"/>
            <a:r>
              <a:rPr lang="en-US" cap="none" dirty="0"/>
              <a:t>Required PPE must be determined per individual,  for example:</a:t>
            </a:r>
          </a:p>
        </p:txBody>
      </p:sp>
      <p:graphicFrame>
        <p:nvGraphicFramePr>
          <p:cNvPr id="23" name="Table 23">
            <a:extLst>
              <a:ext uri="{FF2B5EF4-FFF2-40B4-BE49-F238E27FC236}">
                <a16:creationId xmlns:a16="http://schemas.microsoft.com/office/drawing/2014/main" id="{9CDA8DDA-AA8B-8F31-962B-D6D7955BF4EE}"/>
              </a:ext>
            </a:extLst>
          </p:cNvPr>
          <p:cNvGraphicFramePr>
            <a:graphicFrameLocks noGrp="1"/>
          </p:cNvGraphicFramePr>
          <p:nvPr>
            <p:ph idx="1"/>
            <p:extLst>
              <p:ext uri="{D42A27DB-BD31-4B8C-83A1-F6EECF244321}">
                <p14:modId xmlns:p14="http://schemas.microsoft.com/office/powerpoint/2010/main" val="420571422"/>
              </p:ext>
            </p:extLst>
          </p:nvPr>
        </p:nvGraphicFramePr>
        <p:xfrm>
          <a:off x="838200" y="1792368"/>
          <a:ext cx="10515601" cy="3764280"/>
        </p:xfrm>
        <a:graphic>
          <a:graphicData uri="http://schemas.openxmlformats.org/drawingml/2006/table">
            <a:tbl>
              <a:tblPr firstRow="1" bandRow="1">
                <a:tableStyleId>{5C22544A-7EE6-4342-B048-85BDC9FD1C3A}</a:tableStyleId>
              </a:tblPr>
              <a:tblGrid>
                <a:gridCol w="948655">
                  <a:extLst>
                    <a:ext uri="{9D8B030D-6E8A-4147-A177-3AD203B41FA5}">
                      <a16:colId xmlns:a16="http://schemas.microsoft.com/office/drawing/2014/main" val="2666594135"/>
                    </a:ext>
                  </a:extLst>
                </a:gridCol>
                <a:gridCol w="1233035">
                  <a:extLst>
                    <a:ext uri="{9D8B030D-6E8A-4147-A177-3AD203B41FA5}">
                      <a16:colId xmlns:a16="http://schemas.microsoft.com/office/drawing/2014/main" val="1478422166"/>
                    </a:ext>
                  </a:extLst>
                </a:gridCol>
                <a:gridCol w="1375929">
                  <a:extLst>
                    <a:ext uri="{9D8B030D-6E8A-4147-A177-3AD203B41FA5}">
                      <a16:colId xmlns:a16="http://schemas.microsoft.com/office/drawing/2014/main" val="2766515491"/>
                    </a:ext>
                  </a:extLst>
                </a:gridCol>
                <a:gridCol w="1045108">
                  <a:extLst>
                    <a:ext uri="{9D8B030D-6E8A-4147-A177-3AD203B41FA5}">
                      <a16:colId xmlns:a16="http://schemas.microsoft.com/office/drawing/2014/main" val="3427642395"/>
                    </a:ext>
                  </a:extLst>
                </a:gridCol>
                <a:gridCol w="1661645">
                  <a:extLst>
                    <a:ext uri="{9D8B030D-6E8A-4147-A177-3AD203B41FA5}">
                      <a16:colId xmlns:a16="http://schemas.microsoft.com/office/drawing/2014/main" val="758101708"/>
                    </a:ext>
                  </a:extLst>
                </a:gridCol>
                <a:gridCol w="1218038">
                  <a:extLst>
                    <a:ext uri="{9D8B030D-6E8A-4147-A177-3AD203B41FA5}">
                      <a16:colId xmlns:a16="http://schemas.microsoft.com/office/drawing/2014/main" val="2772499726"/>
                    </a:ext>
                  </a:extLst>
                </a:gridCol>
                <a:gridCol w="1203000">
                  <a:extLst>
                    <a:ext uri="{9D8B030D-6E8A-4147-A177-3AD203B41FA5}">
                      <a16:colId xmlns:a16="http://schemas.microsoft.com/office/drawing/2014/main" val="3012053355"/>
                    </a:ext>
                  </a:extLst>
                </a:gridCol>
                <a:gridCol w="1830191">
                  <a:extLst>
                    <a:ext uri="{9D8B030D-6E8A-4147-A177-3AD203B41FA5}">
                      <a16:colId xmlns:a16="http://schemas.microsoft.com/office/drawing/2014/main" val="1671536243"/>
                    </a:ext>
                  </a:extLst>
                </a:gridCol>
              </a:tblGrid>
              <a:tr h="370840">
                <a:tc>
                  <a:txBody>
                    <a:bodyPr/>
                    <a:lstStyle/>
                    <a:p>
                      <a:r>
                        <a:rPr lang="en-US" sz="1400" b="0" dirty="0"/>
                        <a:t>Lab Personnel</a:t>
                      </a:r>
                    </a:p>
                  </a:txBody>
                  <a:tcPr/>
                </a:tc>
                <a:tc>
                  <a:txBody>
                    <a:bodyPr/>
                    <a:lstStyle/>
                    <a:p>
                      <a:r>
                        <a:rPr lang="en-US" sz="1400" b="0" dirty="0"/>
                        <a:t>Hazard Handled</a:t>
                      </a:r>
                    </a:p>
                  </a:txBody>
                  <a:tcPr/>
                </a:tc>
                <a:tc>
                  <a:txBody>
                    <a:bodyPr/>
                    <a:lstStyle/>
                    <a:p>
                      <a:r>
                        <a:rPr lang="en-US" sz="1400" b="0" dirty="0"/>
                        <a:t>Exposure Risk Level </a:t>
                      </a:r>
                    </a:p>
                  </a:txBody>
                  <a:tcPr/>
                </a:tc>
                <a:tc>
                  <a:txBody>
                    <a:bodyPr/>
                    <a:lstStyle/>
                    <a:p>
                      <a:r>
                        <a:rPr lang="en-US" sz="1400" b="0" dirty="0"/>
                        <a:t>PPE Fit</a:t>
                      </a:r>
                    </a:p>
                  </a:txBody>
                  <a:tcPr/>
                </a:tc>
                <a:tc>
                  <a:txBody>
                    <a:bodyPr/>
                    <a:lstStyle/>
                    <a:p>
                      <a:r>
                        <a:rPr lang="en-US" sz="1400" b="0" dirty="0"/>
                        <a:t>Physical and medical considerations</a:t>
                      </a:r>
                    </a:p>
                  </a:txBody>
                  <a:tcPr/>
                </a:tc>
                <a:tc>
                  <a:txBody>
                    <a:bodyPr/>
                    <a:lstStyle/>
                    <a:p>
                      <a:r>
                        <a:rPr lang="en-US" sz="1400" b="0" dirty="0"/>
                        <a:t>Product compliance with standards</a:t>
                      </a:r>
                    </a:p>
                  </a:txBody>
                  <a:tcPr/>
                </a:tc>
                <a:tc>
                  <a:txBody>
                    <a:bodyPr/>
                    <a:lstStyle/>
                    <a:p>
                      <a:r>
                        <a:rPr lang="en-US" sz="1400" b="0" dirty="0"/>
                        <a:t>Other considerations (cost)</a:t>
                      </a:r>
                    </a:p>
                  </a:txBody>
                  <a:tcPr/>
                </a:tc>
                <a:tc>
                  <a:txBody>
                    <a:bodyPr/>
                    <a:lstStyle/>
                    <a:p>
                      <a:r>
                        <a:rPr lang="en-US" sz="1400" b="0" dirty="0"/>
                        <a:t>PPE Selected</a:t>
                      </a:r>
                    </a:p>
                  </a:txBody>
                  <a:tcPr/>
                </a:tc>
                <a:extLst>
                  <a:ext uri="{0D108BD9-81ED-4DB2-BD59-A6C34878D82A}">
                    <a16:rowId xmlns:a16="http://schemas.microsoft.com/office/drawing/2014/main" val="1267952793"/>
                  </a:ext>
                </a:extLst>
              </a:tr>
              <a:tr h="370840">
                <a:tc>
                  <a:txBody>
                    <a:bodyPr/>
                    <a:lstStyle/>
                    <a:p>
                      <a:r>
                        <a:rPr lang="en-US" sz="1200" dirty="0"/>
                        <a:t>Jane D.</a:t>
                      </a:r>
                    </a:p>
                  </a:txBody>
                  <a:tcPr/>
                </a:tc>
                <a:tc>
                  <a:txBody>
                    <a:bodyPr/>
                    <a:lstStyle/>
                    <a:p>
                      <a:r>
                        <a:rPr lang="en-US" sz="1200" b="1" dirty="0"/>
                        <a:t>Concentrated</a:t>
                      </a:r>
                      <a:r>
                        <a:rPr lang="en-US" sz="1200" dirty="0"/>
                        <a:t> nitric, sulfuric, formic acids</a:t>
                      </a:r>
                    </a:p>
                  </a:txBody>
                  <a:tcPr/>
                </a:tc>
                <a:tc>
                  <a:txBody>
                    <a:bodyPr/>
                    <a:lstStyle/>
                    <a:p>
                      <a:r>
                        <a:rPr lang="en-US" sz="1200" b="1" dirty="0"/>
                        <a:t>High</a:t>
                      </a:r>
                      <a:r>
                        <a:rPr lang="en-US" sz="1200" dirty="0"/>
                        <a:t> (prepares 5N dilutions using 2 L of concentrated acids weekly for acid baths, rise </a:t>
                      </a:r>
                      <a:r>
                        <a:rPr lang="en-US" sz="1200" dirty="0" err="1"/>
                        <a:t>glasswares</a:t>
                      </a:r>
                      <a:r>
                        <a:rPr lang="en-US" sz="1200" dirty="0"/>
                        <a:t> in acid baths, potential for splash)</a:t>
                      </a:r>
                    </a:p>
                  </a:txBody>
                  <a:tcPr/>
                </a:tc>
                <a:tc>
                  <a:txBody>
                    <a:bodyPr/>
                    <a:lstStyle/>
                    <a:p>
                      <a:r>
                        <a:rPr lang="en-US" sz="1200" b="1" dirty="0"/>
                        <a:t>Small frame</a:t>
                      </a:r>
                    </a:p>
                  </a:txBody>
                  <a:tcPr/>
                </a:tc>
                <a:tc>
                  <a:txBody>
                    <a:bodyPr/>
                    <a:lstStyle/>
                    <a:p>
                      <a:r>
                        <a:rPr lang="en-US" sz="1200" b="1" dirty="0"/>
                        <a:t>Wears prescription glasses</a:t>
                      </a:r>
                    </a:p>
                  </a:txBody>
                  <a:tcPr/>
                </a:tc>
                <a:tc>
                  <a:txBody>
                    <a:bodyPr/>
                    <a:lstStyle/>
                    <a:p>
                      <a:r>
                        <a:rPr lang="en-US" sz="1200" dirty="0"/>
                        <a:t>ANSI Z87</a:t>
                      </a:r>
                    </a:p>
                  </a:txBody>
                  <a:tcPr/>
                </a:tc>
                <a:tc>
                  <a:txBody>
                    <a:bodyPr/>
                    <a:lstStyle/>
                    <a:p>
                      <a:r>
                        <a:rPr lang="en-US" sz="1200" dirty="0"/>
                        <a:t>VWR offers institutional discount</a:t>
                      </a:r>
                    </a:p>
                  </a:txBody>
                  <a:tcPr/>
                </a:tc>
                <a:tc>
                  <a:txBody>
                    <a:bodyPr/>
                    <a:lstStyle/>
                    <a:p>
                      <a:pPr marL="171450" indent="-171450">
                        <a:spcAft>
                          <a:spcPts val="600"/>
                        </a:spcAft>
                        <a:buFont typeface="Arial" panose="020B0604020202020204" pitchFamily="34" charset="0"/>
                        <a:buChar char="•"/>
                      </a:pPr>
                      <a:r>
                        <a:rPr lang="en-US" sz="1200" dirty="0"/>
                        <a:t>Safety goggles that fits small frame and fits over prescription glasses </a:t>
                      </a:r>
                    </a:p>
                    <a:p>
                      <a:pPr marL="171450" indent="-171450">
                        <a:spcAft>
                          <a:spcPts val="600"/>
                        </a:spcAft>
                        <a:buFont typeface="Arial" panose="020B0604020202020204" pitchFamily="34" charset="0"/>
                        <a:buChar char="•"/>
                      </a:pPr>
                      <a:r>
                        <a:rPr lang="en-US" sz="1200" dirty="0"/>
                        <a:t>Face shield, adjustable for small frame</a:t>
                      </a:r>
                    </a:p>
                    <a:p>
                      <a:pPr marL="171450" indent="-171450">
                        <a:spcAft>
                          <a:spcPts val="600"/>
                        </a:spcAft>
                        <a:buFont typeface="Arial" panose="020B0604020202020204" pitchFamily="34" charset="0"/>
                        <a:buChar char="•"/>
                      </a:pPr>
                      <a:r>
                        <a:rPr lang="en-US" sz="1200" dirty="0"/>
                        <a:t>Nitrile gloves, 6 mil, elbow length, small</a:t>
                      </a:r>
                    </a:p>
                  </a:txBody>
                  <a:tcPr/>
                </a:tc>
                <a:extLst>
                  <a:ext uri="{0D108BD9-81ED-4DB2-BD59-A6C34878D82A}">
                    <a16:rowId xmlns:a16="http://schemas.microsoft.com/office/drawing/2014/main" val="2218127809"/>
                  </a:ext>
                </a:extLst>
              </a:tr>
              <a:tr h="370840">
                <a:tc>
                  <a:txBody>
                    <a:bodyPr/>
                    <a:lstStyle/>
                    <a:p>
                      <a:r>
                        <a:rPr lang="en-US" sz="1200" dirty="0"/>
                        <a:t>John M.</a:t>
                      </a:r>
                    </a:p>
                  </a:txBody>
                  <a:tcPr/>
                </a:tc>
                <a:tc>
                  <a:txBody>
                    <a:bodyPr/>
                    <a:lstStyle/>
                    <a:p>
                      <a:r>
                        <a:rPr lang="en-US" sz="1200" dirty="0"/>
                        <a:t>0.5 M hydrochloric acid</a:t>
                      </a:r>
                    </a:p>
                  </a:txBody>
                  <a:tcPr/>
                </a:tc>
                <a:tc>
                  <a:txBody>
                    <a:bodyPr/>
                    <a:lstStyle/>
                    <a:p>
                      <a:r>
                        <a:rPr lang="en-US" sz="1200" b="1" dirty="0"/>
                        <a:t>Low</a:t>
                      </a:r>
                      <a:r>
                        <a:rPr lang="en-US" sz="1200" dirty="0"/>
                        <a:t> (adjust pH of buffers with ~ 10 ml of 0.5 M HCl)</a:t>
                      </a:r>
                    </a:p>
                  </a:txBody>
                  <a:tcPr/>
                </a:tc>
                <a:tc>
                  <a:txBody>
                    <a:bodyPr/>
                    <a:lstStyle/>
                    <a:p>
                      <a:r>
                        <a:rPr lang="en-US" sz="1200" b="1" dirty="0"/>
                        <a:t>Large frame</a:t>
                      </a:r>
                    </a:p>
                  </a:txBody>
                  <a:tcPr/>
                </a:tc>
                <a:tc>
                  <a:txBody>
                    <a:bodyPr/>
                    <a:lstStyle/>
                    <a:p>
                      <a:r>
                        <a:rPr lang="en-US" sz="1200" dirty="0"/>
                        <a:t>None</a:t>
                      </a:r>
                    </a:p>
                  </a:txBody>
                  <a:tcPr/>
                </a:tc>
                <a:tc>
                  <a:txBody>
                    <a:bodyPr/>
                    <a:lstStyle/>
                    <a:p>
                      <a:r>
                        <a:rPr lang="en-US" sz="1200" dirty="0"/>
                        <a:t>ANSI Z87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VWR offers institutional discount</a:t>
                      </a:r>
                    </a:p>
                  </a:txBody>
                  <a:tcPr/>
                </a:tc>
                <a:tc>
                  <a:txBody>
                    <a:bodyPr/>
                    <a:lstStyle/>
                    <a:p>
                      <a:pPr marL="171450" indent="-171450">
                        <a:spcAft>
                          <a:spcPts val="600"/>
                        </a:spcAft>
                        <a:buFont typeface="Arial" panose="020B0604020202020204" pitchFamily="34" charset="0"/>
                        <a:buChar char="•"/>
                      </a:pPr>
                      <a:r>
                        <a:rPr lang="en-US" sz="1200" dirty="0"/>
                        <a:t>Safety glasses that fit a large frame</a:t>
                      </a:r>
                    </a:p>
                    <a:p>
                      <a:pPr marL="171450" indent="-171450">
                        <a:spcAft>
                          <a:spcPts val="600"/>
                        </a:spcAft>
                        <a:buFont typeface="Arial" panose="020B0604020202020204" pitchFamily="34" charset="0"/>
                        <a:buChar char="•"/>
                      </a:pPr>
                      <a:r>
                        <a:rPr lang="en-US" sz="1200" dirty="0"/>
                        <a:t>Nitrile gloves, 2 mil, wrist length, large</a:t>
                      </a:r>
                    </a:p>
                  </a:txBody>
                  <a:tcPr/>
                </a:tc>
                <a:extLst>
                  <a:ext uri="{0D108BD9-81ED-4DB2-BD59-A6C34878D82A}">
                    <a16:rowId xmlns:a16="http://schemas.microsoft.com/office/drawing/2014/main" val="1324344675"/>
                  </a:ext>
                </a:extLst>
              </a:tr>
            </a:tbl>
          </a:graphicData>
        </a:graphic>
      </p:graphicFrame>
      <p:sp>
        <p:nvSpPr>
          <p:cNvPr id="5" name="Slide Number Placeholder 4">
            <a:extLst>
              <a:ext uri="{FF2B5EF4-FFF2-40B4-BE49-F238E27FC236}">
                <a16:creationId xmlns:a16="http://schemas.microsoft.com/office/drawing/2014/main" id="{3C163EEE-C7C4-4CCC-A2C3-706B5DA6B7FA}"/>
              </a:ext>
            </a:extLst>
          </p:cNvPr>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3762507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33F8B-893B-E8E3-2DFE-2298E01B5C61}"/>
              </a:ext>
            </a:extLst>
          </p:cNvPr>
          <p:cNvSpPr>
            <a:spLocks noGrp="1"/>
          </p:cNvSpPr>
          <p:nvPr>
            <p:ph type="title"/>
          </p:nvPr>
        </p:nvSpPr>
        <p:spPr/>
        <p:txBody>
          <a:bodyPr/>
          <a:lstStyle/>
          <a:p>
            <a:pPr algn="ctr"/>
            <a:r>
              <a:rPr lang="en-US" dirty="0"/>
              <a:t>Minimum Lab PPE</a:t>
            </a:r>
            <a:r>
              <a:rPr lang="en-US" cap="small" dirty="0"/>
              <a:t>s</a:t>
            </a:r>
          </a:p>
        </p:txBody>
      </p:sp>
      <p:sp>
        <p:nvSpPr>
          <p:cNvPr id="18" name="Content Placeholder 17">
            <a:extLst>
              <a:ext uri="{FF2B5EF4-FFF2-40B4-BE49-F238E27FC236}">
                <a16:creationId xmlns:a16="http://schemas.microsoft.com/office/drawing/2014/main" id="{BE4DF95F-023B-2B51-4A36-2C332CFD8094}"/>
              </a:ext>
            </a:extLst>
          </p:cNvPr>
          <p:cNvSpPr>
            <a:spLocks noGrp="1"/>
          </p:cNvSpPr>
          <p:nvPr>
            <p:ph idx="1"/>
          </p:nvPr>
        </p:nvSpPr>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sng" strike="noStrike" kern="1200" cap="none" spc="0" normalizeH="0" baseline="0" noProof="0" dirty="0">
                <a:ln>
                  <a:noFill/>
                </a:ln>
                <a:solidFill>
                  <a:srgbClr val="000000"/>
                </a:solidFill>
                <a:effectLst/>
                <a:uLnTx/>
                <a:uFillTx/>
                <a:latin typeface="Arial" panose="020B0604020202020204"/>
                <a:ea typeface="+mn-ea"/>
                <a:cs typeface="+mn-cs"/>
              </a:rPr>
              <a:t>Lab entry requirement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proper lab attire</a:t>
            </a:r>
          </a:p>
          <a:p>
            <a:pPr marL="640080" marR="0" lvl="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clothing that minimizes exposed skin such as sleeved shirts, long pants or equivalent, and</a:t>
            </a:r>
          </a:p>
          <a:p>
            <a:pPr marL="640080" marR="0" lvl="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full-coverage shoes</a:t>
            </a:r>
            <a:endParaRPr lang="en-US" dirty="0"/>
          </a:p>
          <a:p>
            <a:pPr>
              <a:spcBef>
                <a:spcPts val="1800"/>
              </a:spcBef>
            </a:pPr>
            <a:r>
              <a:rPr lang="en-US" u="sng" dirty="0"/>
              <a:t>While handling chemicals with minimal hazard</a:t>
            </a:r>
            <a:r>
              <a:rPr lang="en-US" dirty="0"/>
              <a:t>: </a:t>
            </a:r>
          </a:p>
          <a:p>
            <a:pPr marL="640080">
              <a:spcBef>
                <a:spcPts val="1800"/>
              </a:spcBef>
              <a:buFont typeface="Courier New" panose="02070309020205020404" pitchFamily="49" charset="0"/>
              <a:buChar char="o"/>
            </a:pPr>
            <a:r>
              <a:rPr lang="en-US" dirty="0"/>
              <a:t>safety glasses for eye protection, </a:t>
            </a:r>
          </a:p>
          <a:p>
            <a:pPr marL="640080">
              <a:spcBef>
                <a:spcPts val="1800"/>
              </a:spcBef>
              <a:buFont typeface="Courier New" panose="02070309020205020404" pitchFamily="49" charset="0"/>
              <a:buChar char="o"/>
            </a:pPr>
            <a:r>
              <a:rPr lang="en-US" dirty="0"/>
              <a:t>chemical-resistant gloves for hand protection, and </a:t>
            </a:r>
          </a:p>
          <a:p>
            <a:pPr marL="640080">
              <a:spcBef>
                <a:spcPts val="1800"/>
              </a:spcBef>
              <a:buFont typeface="Courier New" panose="02070309020205020404" pitchFamily="49" charset="0"/>
              <a:buChar char="o"/>
            </a:pPr>
            <a:r>
              <a:rPr lang="en-US" dirty="0"/>
              <a:t>lab coat for additional skin protection.</a:t>
            </a:r>
          </a:p>
          <a:p>
            <a:endParaRPr lang="en-US" dirty="0"/>
          </a:p>
        </p:txBody>
      </p:sp>
      <p:sp>
        <p:nvSpPr>
          <p:cNvPr id="4" name="Slide Number Placeholder 3">
            <a:extLst>
              <a:ext uri="{FF2B5EF4-FFF2-40B4-BE49-F238E27FC236}">
                <a16:creationId xmlns:a16="http://schemas.microsoft.com/office/drawing/2014/main" id="{5D2D3EBF-72CB-D53B-2AF0-966A13FDA16A}"/>
              </a:ext>
            </a:extLst>
          </p:cNvPr>
          <p:cNvSpPr>
            <a:spLocks noGrp="1"/>
          </p:cNvSpPr>
          <p:nvPr>
            <p:ph type="sldNum" sz="quarter" idx="12"/>
          </p:nvPr>
        </p:nvSpPr>
        <p:spPr/>
        <p:txBody>
          <a:bodyPr/>
          <a:lstStyle/>
          <a:p>
            <a:fld id="{6D22F896-40B5-4ADD-8801-0D06FADFA095}" type="slidenum">
              <a:rPr lang="en-US" smtClean="0"/>
              <a:t>17</a:t>
            </a:fld>
            <a:endParaRPr lang="en-US" dirty="0"/>
          </a:p>
        </p:txBody>
      </p:sp>
    </p:spTree>
    <p:extLst>
      <p:ext uri="{BB962C8B-B14F-4D97-AF65-F5344CB8AC3E}">
        <p14:creationId xmlns:p14="http://schemas.microsoft.com/office/powerpoint/2010/main" val="197259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E5E62-F223-4BF6-B824-B7FFB2727FB1}"/>
              </a:ext>
            </a:extLst>
          </p:cNvPr>
          <p:cNvSpPr>
            <a:spLocks noGrp="1"/>
          </p:cNvSpPr>
          <p:nvPr>
            <p:ph type="title"/>
          </p:nvPr>
        </p:nvSpPr>
        <p:spPr>
          <a:xfrm>
            <a:off x="687899" y="365126"/>
            <a:ext cx="10997966" cy="1164166"/>
          </a:xfrm>
        </p:spPr>
        <p:txBody>
          <a:bodyPr>
            <a:normAutofit/>
          </a:bodyPr>
          <a:lstStyle/>
          <a:p>
            <a:pPr algn="ctr"/>
            <a:r>
              <a:rPr lang="en-US" sz="3200" dirty="0">
                <a:latin typeface="+mn-lt"/>
              </a:rPr>
              <a:t>Select eye and face PPE according to the hazard type and levels of exposure risk (example).</a:t>
            </a:r>
          </a:p>
        </p:txBody>
      </p:sp>
      <p:graphicFrame>
        <p:nvGraphicFramePr>
          <p:cNvPr id="4" name="Table 4">
            <a:extLst>
              <a:ext uri="{FF2B5EF4-FFF2-40B4-BE49-F238E27FC236}">
                <a16:creationId xmlns:a16="http://schemas.microsoft.com/office/drawing/2014/main" id="{AA748EE2-F310-DED7-7D5E-A876D9A8267F}"/>
              </a:ext>
            </a:extLst>
          </p:cNvPr>
          <p:cNvGraphicFramePr>
            <a:graphicFrameLocks noGrp="1"/>
          </p:cNvGraphicFramePr>
          <p:nvPr>
            <p:extLst>
              <p:ext uri="{D42A27DB-BD31-4B8C-83A1-F6EECF244321}">
                <p14:modId xmlns:p14="http://schemas.microsoft.com/office/powerpoint/2010/main" val="1367225893"/>
              </p:ext>
            </p:extLst>
          </p:nvPr>
        </p:nvGraphicFramePr>
        <p:xfrm>
          <a:off x="687898" y="1551963"/>
          <a:ext cx="10997967" cy="4840448"/>
        </p:xfrm>
        <a:graphic>
          <a:graphicData uri="http://schemas.openxmlformats.org/drawingml/2006/table">
            <a:tbl>
              <a:tblPr firstRow="1" bandRow="1">
                <a:tableStyleId>{5C22544A-7EE6-4342-B048-85BDC9FD1C3A}</a:tableStyleId>
              </a:tblPr>
              <a:tblGrid>
                <a:gridCol w="2525085">
                  <a:extLst>
                    <a:ext uri="{9D8B030D-6E8A-4147-A177-3AD203B41FA5}">
                      <a16:colId xmlns:a16="http://schemas.microsoft.com/office/drawing/2014/main" val="3024894663"/>
                    </a:ext>
                  </a:extLst>
                </a:gridCol>
                <a:gridCol w="3775046">
                  <a:extLst>
                    <a:ext uri="{9D8B030D-6E8A-4147-A177-3AD203B41FA5}">
                      <a16:colId xmlns:a16="http://schemas.microsoft.com/office/drawing/2014/main" val="900632785"/>
                    </a:ext>
                  </a:extLst>
                </a:gridCol>
                <a:gridCol w="4697836">
                  <a:extLst>
                    <a:ext uri="{9D8B030D-6E8A-4147-A177-3AD203B41FA5}">
                      <a16:colId xmlns:a16="http://schemas.microsoft.com/office/drawing/2014/main" val="7508669"/>
                    </a:ext>
                  </a:extLst>
                </a:gridCol>
              </a:tblGrid>
              <a:tr h="656934">
                <a:tc>
                  <a:txBody>
                    <a:bodyPr/>
                    <a:lstStyle/>
                    <a:p>
                      <a:r>
                        <a:rPr lang="en-US" dirty="0"/>
                        <a:t>Hazard type </a:t>
                      </a:r>
                    </a:p>
                    <a:p>
                      <a:r>
                        <a:rPr lang="en-US" dirty="0"/>
                        <a:t>(RISK LEVEL)</a:t>
                      </a:r>
                    </a:p>
                  </a:txBody>
                  <a:tcPr/>
                </a:tc>
                <a:tc>
                  <a:txBody>
                    <a:bodyPr/>
                    <a:lstStyle/>
                    <a:p>
                      <a:r>
                        <a:rPr lang="en-US" dirty="0"/>
                        <a:t>Lab activities example</a:t>
                      </a:r>
                    </a:p>
                  </a:txBody>
                  <a:tcPr anchor="ctr"/>
                </a:tc>
                <a:tc>
                  <a:txBody>
                    <a:bodyPr/>
                    <a:lstStyle/>
                    <a:p>
                      <a:r>
                        <a:rPr lang="en-US" dirty="0"/>
                        <a:t>Suitable eye PPE</a:t>
                      </a:r>
                    </a:p>
                  </a:txBody>
                  <a:tcPr anchor="ctr"/>
                </a:tc>
                <a:extLst>
                  <a:ext uri="{0D108BD9-81ED-4DB2-BD59-A6C34878D82A}">
                    <a16:rowId xmlns:a16="http://schemas.microsoft.com/office/drawing/2014/main" val="4147689398"/>
                  </a:ext>
                </a:extLst>
              </a:tr>
              <a:tr h="1073652">
                <a:tc>
                  <a:txBody>
                    <a:bodyPr/>
                    <a:lstStyle/>
                    <a:p>
                      <a:r>
                        <a:rPr lang="en-US" sz="1800" dirty="0">
                          <a:latin typeface="+mn-lt"/>
                        </a:rPr>
                        <a:t>Corrosive (LOW)</a:t>
                      </a:r>
                    </a:p>
                  </a:txBody>
                  <a:tcPr anchor="ctr"/>
                </a:tc>
                <a:tc>
                  <a:txBody>
                    <a:bodyPr/>
                    <a:lstStyle/>
                    <a:p>
                      <a:r>
                        <a:rPr lang="en-US" sz="1800" dirty="0"/>
                        <a:t>Adjusting pH of buffers using ~ 20 ml of 0.5 M HCl</a:t>
                      </a:r>
                    </a:p>
                  </a:txBody>
                  <a:tcPr anchor="ctr"/>
                </a:tc>
                <a:tc>
                  <a:txBody>
                    <a:bodyPr/>
                    <a:lstStyle/>
                    <a:p>
                      <a:r>
                        <a:rPr lang="en-US" sz="1800" dirty="0"/>
                        <a:t>Safety glasses</a:t>
                      </a:r>
                    </a:p>
                  </a:txBody>
                  <a:tcPr anchor="ctr"/>
                </a:tc>
                <a:extLst>
                  <a:ext uri="{0D108BD9-81ED-4DB2-BD59-A6C34878D82A}">
                    <a16:rowId xmlns:a16="http://schemas.microsoft.com/office/drawing/2014/main" val="582848659"/>
                  </a:ext>
                </a:extLst>
              </a:tr>
              <a:tr h="990136">
                <a:tc>
                  <a:txBody>
                    <a:bodyPr/>
                    <a:lstStyle/>
                    <a:p>
                      <a:r>
                        <a:rPr lang="en-US" dirty="0"/>
                        <a:t>Corrosive (HIGH)</a:t>
                      </a:r>
                    </a:p>
                  </a:txBody>
                  <a:tcPr anchor="ctr"/>
                </a:tc>
                <a:tc>
                  <a:txBody>
                    <a:bodyPr/>
                    <a:lstStyle/>
                    <a:p>
                      <a:r>
                        <a:rPr lang="en-US" sz="1800" dirty="0"/>
                        <a:t>Rinsing glassware in 10 M HNO</a:t>
                      </a:r>
                      <a:r>
                        <a:rPr lang="en-US" sz="1800" baseline="-25000" dirty="0"/>
                        <a:t>3</a:t>
                      </a:r>
                    </a:p>
                  </a:txBody>
                  <a:tcPr anchor="ctr"/>
                </a:tc>
                <a:tc>
                  <a:txBody>
                    <a:bodyPr/>
                    <a:lstStyle/>
                    <a:p>
                      <a:r>
                        <a:rPr lang="en-US" sz="1800" dirty="0"/>
                        <a:t>Safety goggle and</a:t>
                      </a:r>
                    </a:p>
                    <a:p>
                      <a:r>
                        <a:rPr lang="en-US" sz="1800" dirty="0"/>
                        <a:t>face shield</a:t>
                      </a:r>
                    </a:p>
                  </a:txBody>
                  <a:tcPr anchor="ctr"/>
                </a:tc>
                <a:extLst>
                  <a:ext uri="{0D108BD9-81ED-4DB2-BD59-A6C34878D82A}">
                    <a16:rowId xmlns:a16="http://schemas.microsoft.com/office/drawing/2014/main" val="206011730"/>
                  </a:ext>
                </a:extLst>
              </a:tr>
              <a:tr h="1024576">
                <a:tc>
                  <a:txBody>
                    <a:bodyPr/>
                    <a:lstStyle/>
                    <a:p>
                      <a:r>
                        <a:rPr lang="en-US" dirty="0"/>
                        <a:t>Cryogen (MODERATE)</a:t>
                      </a:r>
                    </a:p>
                  </a:txBody>
                  <a:tcPr anchor="ctr"/>
                </a:tc>
                <a:tc>
                  <a:txBody>
                    <a:bodyPr/>
                    <a:lstStyle/>
                    <a:p>
                      <a:r>
                        <a:rPr lang="en-US" sz="1800" dirty="0"/>
                        <a:t>Transferring liquid nitrogen from a large supplier </a:t>
                      </a:r>
                      <a:r>
                        <a:rPr lang="en-US" sz="1800" dirty="0" err="1"/>
                        <a:t>dewar</a:t>
                      </a:r>
                      <a:r>
                        <a:rPr lang="en-US" sz="1800" dirty="0"/>
                        <a:t> into a 10 L </a:t>
                      </a:r>
                      <a:r>
                        <a:rPr lang="en-US" sz="1800" dirty="0" err="1"/>
                        <a:t>dewar</a:t>
                      </a:r>
                      <a:endParaRPr lang="en-US" sz="1800" dirty="0"/>
                    </a:p>
                  </a:txBody>
                  <a:tcPr anchor="ctr"/>
                </a:tc>
                <a:tc>
                  <a:txBody>
                    <a:bodyPr/>
                    <a:lstStyle/>
                    <a:p>
                      <a:r>
                        <a:rPr lang="en-US" sz="1800" dirty="0"/>
                        <a:t>Safety goggle and</a:t>
                      </a:r>
                    </a:p>
                    <a:p>
                      <a:r>
                        <a:rPr lang="en-US" sz="1800" dirty="0"/>
                        <a:t>face shield</a:t>
                      </a:r>
                    </a:p>
                    <a:p>
                      <a:endParaRPr lang="en-US" sz="1800" dirty="0"/>
                    </a:p>
                  </a:txBody>
                  <a:tcPr anchor="ctr"/>
                </a:tc>
                <a:extLst>
                  <a:ext uri="{0D108BD9-81ED-4DB2-BD59-A6C34878D82A}">
                    <a16:rowId xmlns:a16="http://schemas.microsoft.com/office/drawing/2014/main" val="2068889418"/>
                  </a:ext>
                </a:extLst>
              </a:tr>
              <a:tr h="1095150">
                <a:tc>
                  <a:txBody>
                    <a:bodyPr/>
                    <a:lstStyle/>
                    <a:p>
                      <a:r>
                        <a:rPr lang="en-US" dirty="0"/>
                        <a:t>Laser Class IIIB (High)</a:t>
                      </a:r>
                    </a:p>
                  </a:txBody>
                  <a:tcPr anchor="ctr"/>
                </a:tc>
                <a:tc>
                  <a:txBody>
                    <a:bodyPr/>
                    <a:lstStyle/>
                    <a:p>
                      <a:r>
                        <a:rPr lang="en-US" sz="1800" dirty="0"/>
                        <a:t>Laser is used for laser diffraction experiment; includes laser beam alignment</a:t>
                      </a:r>
                    </a:p>
                  </a:txBody>
                  <a:tcPr anchor="ctr"/>
                </a:tc>
                <a:tc>
                  <a:txBody>
                    <a:bodyPr/>
                    <a:lstStyle/>
                    <a:p>
                      <a:r>
                        <a:rPr lang="en-US" sz="1800" dirty="0"/>
                        <a:t>Laser goggle</a:t>
                      </a:r>
                    </a:p>
                  </a:txBody>
                  <a:tcPr anchor="ctr"/>
                </a:tc>
                <a:extLst>
                  <a:ext uri="{0D108BD9-81ED-4DB2-BD59-A6C34878D82A}">
                    <a16:rowId xmlns:a16="http://schemas.microsoft.com/office/drawing/2014/main" val="2106144248"/>
                  </a:ext>
                </a:extLst>
              </a:tr>
            </a:tbl>
          </a:graphicData>
        </a:graphic>
      </p:graphicFrame>
      <p:pic>
        <p:nvPicPr>
          <p:cNvPr id="13" name="Picture 12">
            <a:extLst>
              <a:ext uri="{FF2B5EF4-FFF2-40B4-BE49-F238E27FC236}">
                <a16:creationId xmlns:a16="http://schemas.microsoft.com/office/drawing/2014/main" id="{9930B400-A842-39C3-9BD8-8F466CC3D939}"/>
              </a:ext>
            </a:extLst>
          </p:cNvPr>
          <p:cNvPicPr>
            <a:picLocks noChangeAspect="1"/>
          </p:cNvPicPr>
          <p:nvPr/>
        </p:nvPicPr>
        <p:blipFill rotWithShape="1">
          <a:blip r:embed="rId2"/>
          <a:srcRect l="-1" t="43952" r="43233" b="-399"/>
          <a:stretch/>
        </p:blipFill>
        <p:spPr>
          <a:xfrm>
            <a:off x="8982513" y="3273486"/>
            <a:ext cx="1336151" cy="984532"/>
          </a:xfrm>
          <a:prstGeom prst="rect">
            <a:avLst/>
          </a:prstGeom>
        </p:spPr>
      </p:pic>
      <p:pic>
        <p:nvPicPr>
          <p:cNvPr id="14" name="Content Placeholder 4">
            <a:extLst>
              <a:ext uri="{FF2B5EF4-FFF2-40B4-BE49-F238E27FC236}">
                <a16:creationId xmlns:a16="http://schemas.microsoft.com/office/drawing/2014/main" id="{ABCBD36B-651D-BBC4-FC5D-D0F45179280C}"/>
              </a:ext>
            </a:extLst>
          </p:cNvPr>
          <p:cNvPicPr>
            <a:picLocks noChangeAspect="1"/>
          </p:cNvPicPr>
          <p:nvPr/>
        </p:nvPicPr>
        <p:blipFill rotWithShape="1">
          <a:blip r:embed="rId3"/>
          <a:srcRect l="1174" t="-2432" r="57799" b="10279"/>
          <a:stretch/>
        </p:blipFill>
        <p:spPr>
          <a:xfrm>
            <a:off x="10570127" y="3273485"/>
            <a:ext cx="968497" cy="996389"/>
          </a:xfrm>
          <a:prstGeom prst="rect">
            <a:avLst/>
          </a:prstGeom>
        </p:spPr>
      </p:pic>
      <p:pic>
        <p:nvPicPr>
          <p:cNvPr id="8" name="Picture 7">
            <a:extLst>
              <a:ext uri="{FF2B5EF4-FFF2-40B4-BE49-F238E27FC236}">
                <a16:creationId xmlns:a16="http://schemas.microsoft.com/office/drawing/2014/main" id="{A5B7283C-FA43-B6BD-B4A7-054A9E415AC5}"/>
              </a:ext>
            </a:extLst>
          </p:cNvPr>
          <p:cNvPicPr>
            <a:picLocks noChangeAspect="1"/>
          </p:cNvPicPr>
          <p:nvPr/>
        </p:nvPicPr>
        <p:blipFill rotWithShape="1">
          <a:blip r:embed="rId4"/>
          <a:srcRect l="44181" t="46932" r="1533" b="1639"/>
          <a:stretch/>
        </p:blipFill>
        <p:spPr>
          <a:xfrm>
            <a:off x="8982513" y="2232492"/>
            <a:ext cx="1587614" cy="1002704"/>
          </a:xfrm>
          <a:prstGeom prst="rect">
            <a:avLst/>
          </a:prstGeom>
        </p:spPr>
      </p:pic>
      <p:pic>
        <p:nvPicPr>
          <p:cNvPr id="9" name="Picture 8">
            <a:extLst>
              <a:ext uri="{FF2B5EF4-FFF2-40B4-BE49-F238E27FC236}">
                <a16:creationId xmlns:a16="http://schemas.microsoft.com/office/drawing/2014/main" id="{93C4E770-F489-0B2C-1F55-98DD583D8F7D}"/>
              </a:ext>
            </a:extLst>
          </p:cNvPr>
          <p:cNvPicPr>
            <a:picLocks noChangeAspect="1"/>
          </p:cNvPicPr>
          <p:nvPr/>
        </p:nvPicPr>
        <p:blipFill>
          <a:blip r:embed="rId5"/>
          <a:stretch>
            <a:fillRect/>
          </a:stretch>
        </p:blipFill>
        <p:spPr>
          <a:xfrm>
            <a:off x="9004022" y="5312719"/>
            <a:ext cx="1919722" cy="1044555"/>
          </a:xfrm>
          <a:prstGeom prst="rect">
            <a:avLst/>
          </a:prstGeom>
        </p:spPr>
      </p:pic>
      <p:pic>
        <p:nvPicPr>
          <p:cNvPr id="3" name="Picture 2">
            <a:extLst>
              <a:ext uri="{FF2B5EF4-FFF2-40B4-BE49-F238E27FC236}">
                <a16:creationId xmlns:a16="http://schemas.microsoft.com/office/drawing/2014/main" id="{B8E02E6A-D934-397B-35F9-7916824F3DBB}"/>
              </a:ext>
            </a:extLst>
          </p:cNvPr>
          <p:cNvPicPr>
            <a:picLocks noChangeAspect="1"/>
          </p:cNvPicPr>
          <p:nvPr/>
        </p:nvPicPr>
        <p:blipFill rotWithShape="1">
          <a:blip r:embed="rId2"/>
          <a:srcRect l="-1" t="43952" r="43233" b="-399"/>
          <a:stretch/>
        </p:blipFill>
        <p:spPr>
          <a:xfrm>
            <a:off x="8982513" y="4296308"/>
            <a:ext cx="1336151" cy="984532"/>
          </a:xfrm>
          <a:prstGeom prst="rect">
            <a:avLst/>
          </a:prstGeom>
        </p:spPr>
      </p:pic>
      <p:pic>
        <p:nvPicPr>
          <p:cNvPr id="5" name="Content Placeholder 4">
            <a:extLst>
              <a:ext uri="{FF2B5EF4-FFF2-40B4-BE49-F238E27FC236}">
                <a16:creationId xmlns:a16="http://schemas.microsoft.com/office/drawing/2014/main" id="{06A0F544-BEC7-F716-2EB8-09B2EC89EC3F}"/>
              </a:ext>
            </a:extLst>
          </p:cNvPr>
          <p:cNvPicPr>
            <a:picLocks noChangeAspect="1"/>
          </p:cNvPicPr>
          <p:nvPr/>
        </p:nvPicPr>
        <p:blipFill rotWithShape="1">
          <a:blip r:embed="rId3"/>
          <a:srcRect l="1174" t="-2432" r="57799" b="10279"/>
          <a:stretch/>
        </p:blipFill>
        <p:spPr>
          <a:xfrm>
            <a:off x="10570126" y="4281193"/>
            <a:ext cx="968497" cy="996389"/>
          </a:xfrm>
          <a:prstGeom prst="rect">
            <a:avLst/>
          </a:prstGeom>
        </p:spPr>
      </p:pic>
    </p:spTree>
    <p:extLst>
      <p:ext uri="{BB962C8B-B14F-4D97-AF65-F5344CB8AC3E}">
        <p14:creationId xmlns:p14="http://schemas.microsoft.com/office/powerpoint/2010/main" val="1901471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1EF3F-0A4B-F3AE-C308-F51EC085630A}"/>
              </a:ext>
            </a:extLst>
          </p:cNvPr>
          <p:cNvSpPr>
            <a:spLocks noGrp="1"/>
          </p:cNvSpPr>
          <p:nvPr>
            <p:ph type="title"/>
          </p:nvPr>
        </p:nvSpPr>
        <p:spPr/>
        <p:txBody>
          <a:bodyPr anchor="ctr">
            <a:normAutofit/>
          </a:bodyPr>
          <a:lstStyle/>
          <a:p>
            <a:r>
              <a:rPr lang="en-US" dirty="0">
                <a:latin typeface="+mn-lt"/>
              </a:rPr>
              <a:t>Are my glasses safety glasses?</a:t>
            </a:r>
          </a:p>
        </p:txBody>
      </p:sp>
      <p:sp>
        <p:nvSpPr>
          <p:cNvPr id="14" name="Text Placeholder 13">
            <a:extLst>
              <a:ext uri="{FF2B5EF4-FFF2-40B4-BE49-F238E27FC236}">
                <a16:creationId xmlns:a16="http://schemas.microsoft.com/office/drawing/2014/main" id="{C019618E-D9EF-757F-96BF-C4D273F8700A}"/>
              </a:ext>
            </a:extLst>
          </p:cNvPr>
          <p:cNvSpPr>
            <a:spLocks noGrp="1"/>
          </p:cNvSpPr>
          <p:nvPr>
            <p:ph type="body" idx="1"/>
          </p:nvPr>
        </p:nvSpPr>
        <p:spPr/>
        <p:txBody>
          <a:bodyPr/>
          <a:lstStyle/>
          <a:p>
            <a:pPr algn="ctr"/>
            <a:r>
              <a:rPr lang="en-US" dirty="0">
                <a:latin typeface="+mn-lt"/>
              </a:rPr>
              <a:t>Regular Glasses</a:t>
            </a:r>
          </a:p>
        </p:txBody>
      </p:sp>
      <p:sp>
        <p:nvSpPr>
          <p:cNvPr id="15" name="Content Placeholder 14">
            <a:extLst>
              <a:ext uri="{FF2B5EF4-FFF2-40B4-BE49-F238E27FC236}">
                <a16:creationId xmlns:a16="http://schemas.microsoft.com/office/drawing/2014/main" id="{99929496-46DE-0B05-2C23-12080E911D63}"/>
              </a:ext>
            </a:extLst>
          </p:cNvPr>
          <p:cNvSpPr>
            <a:spLocks noGrp="1"/>
          </p:cNvSpPr>
          <p:nvPr>
            <p:ph sz="half" idx="2"/>
          </p:nvPr>
        </p:nvSpPr>
        <p:spPr>
          <a:xfrm>
            <a:off x="839788" y="2505075"/>
            <a:ext cx="5256212" cy="3392142"/>
          </a:xfrm>
          <a:ln w="19050">
            <a:solidFill>
              <a:schemeClr val="tx1"/>
            </a:solidFill>
          </a:ln>
        </p:spPr>
        <p:txBody>
          <a:bodyPr>
            <a:normAutofit lnSpcReduction="10000"/>
          </a:bodyPr>
          <a:lstStyle/>
          <a:p>
            <a:r>
              <a:rPr lang="en-US" dirty="0">
                <a:latin typeface="+mn-lt"/>
              </a:rPr>
              <a:t>Designed to correct vision</a:t>
            </a:r>
          </a:p>
          <a:p>
            <a:r>
              <a:rPr lang="en-US" dirty="0">
                <a:latin typeface="+mn-lt"/>
              </a:rPr>
              <a:t>Glass or plastic, thicker lenses</a:t>
            </a:r>
          </a:p>
          <a:p>
            <a:r>
              <a:rPr lang="en-US" dirty="0">
                <a:latin typeface="+mn-lt"/>
              </a:rPr>
              <a:t>Lens may shatter upon impact.</a:t>
            </a:r>
          </a:p>
        </p:txBody>
      </p:sp>
      <p:sp>
        <p:nvSpPr>
          <p:cNvPr id="16" name="Text Placeholder 15">
            <a:extLst>
              <a:ext uri="{FF2B5EF4-FFF2-40B4-BE49-F238E27FC236}">
                <a16:creationId xmlns:a16="http://schemas.microsoft.com/office/drawing/2014/main" id="{DBCF5DBA-D5F1-CB44-24CA-977DEC3B1C5D}"/>
              </a:ext>
            </a:extLst>
          </p:cNvPr>
          <p:cNvSpPr>
            <a:spLocks noGrp="1"/>
          </p:cNvSpPr>
          <p:nvPr>
            <p:ph type="body" sz="quarter" idx="3"/>
          </p:nvPr>
        </p:nvSpPr>
        <p:spPr/>
        <p:txBody>
          <a:bodyPr/>
          <a:lstStyle/>
          <a:p>
            <a:pPr algn="ctr"/>
            <a:r>
              <a:rPr lang="en-US" dirty="0">
                <a:latin typeface="+mn-lt"/>
              </a:rPr>
              <a:t>Safety Glasses</a:t>
            </a:r>
          </a:p>
        </p:txBody>
      </p:sp>
      <p:sp>
        <p:nvSpPr>
          <p:cNvPr id="17" name="Content Placeholder 16">
            <a:extLst>
              <a:ext uri="{FF2B5EF4-FFF2-40B4-BE49-F238E27FC236}">
                <a16:creationId xmlns:a16="http://schemas.microsoft.com/office/drawing/2014/main" id="{05B87318-AC56-7D0F-2DB3-D76F776E702B}"/>
              </a:ext>
            </a:extLst>
          </p:cNvPr>
          <p:cNvSpPr>
            <a:spLocks noGrp="1"/>
          </p:cNvSpPr>
          <p:nvPr>
            <p:ph sz="quarter" idx="4"/>
          </p:nvPr>
        </p:nvSpPr>
        <p:spPr>
          <a:xfrm>
            <a:off x="6172200" y="2505075"/>
            <a:ext cx="5379098" cy="3392142"/>
          </a:xfrm>
          <a:ln w="19050">
            <a:solidFill>
              <a:schemeClr val="tx1"/>
            </a:solidFill>
          </a:ln>
        </p:spPr>
        <p:txBody>
          <a:bodyPr>
            <a:normAutofit lnSpcReduction="10000"/>
          </a:bodyPr>
          <a:lstStyle/>
          <a:p>
            <a:r>
              <a:rPr lang="en-US" dirty="0">
                <a:latin typeface="+mn-lt"/>
              </a:rPr>
              <a:t>Polycarbonate - lightweight</a:t>
            </a:r>
          </a:p>
          <a:p>
            <a:r>
              <a:rPr lang="en-US" dirty="0">
                <a:latin typeface="+mn-lt"/>
              </a:rPr>
              <a:t>Impact resistant</a:t>
            </a:r>
          </a:p>
          <a:p>
            <a:r>
              <a:rPr lang="en-US" dirty="0">
                <a:latin typeface="+mn-lt"/>
              </a:rPr>
              <a:t>Passed ANSI design and testing standard</a:t>
            </a:r>
          </a:p>
          <a:p>
            <a:r>
              <a:rPr lang="en-US" dirty="0">
                <a:latin typeface="+mn-lt"/>
              </a:rPr>
              <a:t>Stamped “ANSI Z87+” or equivalent on the lens or frame</a:t>
            </a:r>
          </a:p>
          <a:p>
            <a:r>
              <a:rPr lang="en-US" dirty="0">
                <a:latin typeface="+mn-lt"/>
              </a:rPr>
              <a:t>“+” rating indicates passing the high impact test</a:t>
            </a:r>
          </a:p>
        </p:txBody>
      </p:sp>
    </p:spTree>
    <p:extLst>
      <p:ext uri="{BB962C8B-B14F-4D97-AF65-F5344CB8AC3E}">
        <p14:creationId xmlns:p14="http://schemas.microsoft.com/office/powerpoint/2010/main" val="2560791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829824-3CAF-47AF-8566-391A8E93019C}"/>
              </a:ext>
            </a:extLst>
          </p:cNvPr>
          <p:cNvSpPr>
            <a:spLocks noGrp="1"/>
          </p:cNvSpPr>
          <p:nvPr>
            <p:ph type="title"/>
          </p:nvPr>
        </p:nvSpPr>
        <p:spPr/>
        <p:txBody>
          <a:bodyPr/>
          <a:lstStyle/>
          <a:p>
            <a:pPr algn="ctr"/>
            <a:r>
              <a:rPr lang="en-US" dirty="0"/>
              <a:t>About This Training</a:t>
            </a:r>
          </a:p>
        </p:txBody>
      </p:sp>
      <p:sp>
        <p:nvSpPr>
          <p:cNvPr id="5" name="Content Placeholder 4">
            <a:extLst>
              <a:ext uri="{FF2B5EF4-FFF2-40B4-BE49-F238E27FC236}">
                <a16:creationId xmlns:a16="http://schemas.microsoft.com/office/drawing/2014/main" id="{B9B434E3-BB14-4750-B9F2-20686F86EE23}"/>
              </a:ext>
            </a:extLst>
          </p:cNvPr>
          <p:cNvSpPr>
            <a:spLocks noGrp="1"/>
          </p:cNvSpPr>
          <p:nvPr>
            <p:ph idx="1"/>
          </p:nvPr>
        </p:nvSpPr>
        <p:spPr/>
        <p:txBody>
          <a:bodyPr/>
          <a:lstStyle/>
          <a:p>
            <a:pPr marL="0" indent="0">
              <a:buNone/>
            </a:pPr>
            <a:r>
              <a:rPr lang="en-US" dirty="0"/>
              <a:t>Please plan to review this training during normal business hours. If at any time during the training you have questions, contact Jocelyn Locke at </a:t>
            </a:r>
            <a:r>
              <a:rPr lang="en-US" dirty="0">
                <a:hlinkClick r:id="rId2"/>
              </a:rPr>
              <a:t>jlocke@mailbox.sc.edu</a:t>
            </a:r>
            <a:r>
              <a:rPr lang="en-US" dirty="0"/>
              <a:t> (803) 777-7650 or Adam Roberge at </a:t>
            </a:r>
            <a:r>
              <a:rPr lang="en-US" dirty="0">
                <a:hlinkClick r:id="rId3"/>
              </a:rPr>
              <a:t>aroberge@mailbox.sc.edu</a:t>
            </a:r>
            <a:r>
              <a:rPr lang="en-US" dirty="0"/>
              <a:t>. </a:t>
            </a:r>
          </a:p>
        </p:txBody>
      </p:sp>
    </p:spTree>
    <p:extLst>
      <p:ext uri="{BB962C8B-B14F-4D97-AF65-F5344CB8AC3E}">
        <p14:creationId xmlns:p14="http://schemas.microsoft.com/office/powerpoint/2010/main" val="1393986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AFF4959-A410-5482-DFBD-1523B4EB973F}"/>
              </a:ext>
            </a:extLst>
          </p:cNvPr>
          <p:cNvSpPr>
            <a:spLocks noGrp="1"/>
          </p:cNvSpPr>
          <p:nvPr>
            <p:ph type="title"/>
          </p:nvPr>
        </p:nvSpPr>
        <p:spPr/>
        <p:txBody>
          <a:bodyPr>
            <a:normAutofit fontScale="90000"/>
          </a:bodyPr>
          <a:lstStyle/>
          <a:p>
            <a:pPr algn="ctr"/>
            <a:r>
              <a:rPr lang="en-US" dirty="0">
                <a:latin typeface="+mn-lt"/>
              </a:rPr>
              <a:t>Impact testing for ANSI Z87 Rating</a:t>
            </a:r>
          </a:p>
        </p:txBody>
      </p:sp>
      <p:pic>
        <p:nvPicPr>
          <p:cNvPr id="2050" name="Picture 2" descr="What Do Lens Markings and ANSI z87 Mean?">
            <a:extLst>
              <a:ext uri="{FF2B5EF4-FFF2-40B4-BE49-F238E27FC236}">
                <a16:creationId xmlns:a16="http://schemas.microsoft.com/office/drawing/2014/main" id="{1199E590-1906-FDD0-932C-9AE6632B119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71687" y="2521744"/>
            <a:ext cx="8048625"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284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1EF3F-0A4B-F3AE-C308-F51EC085630A}"/>
              </a:ext>
            </a:extLst>
          </p:cNvPr>
          <p:cNvSpPr>
            <a:spLocks noGrp="1"/>
          </p:cNvSpPr>
          <p:nvPr>
            <p:ph type="title"/>
          </p:nvPr>
        </p:nvSpPr>
        <p:spPr/>
        <p:txBody>
          <a:bodyPr anchor="ctr">
            <a:normAutofit/>
          </a:bodyPr>
          <a:lstStyle/>
          <a:p>
            <a:r>
              <a:rPr lang="en-US" dirty="0">
                <a:latin typeface="+mn-lt"/>
              </a:rPr>
              <a:t>Are my glasses safety glasses?</a:t>
            </a:r>
          </a:p>
        </p:txBody>
      </p:sp>
      <p:sp>
        <p:nvSpPr>
          <p:cNvPr id="14" name="Text Placeholder 13">
            <a:extLst>
              <a:ext uri="{FF2B5EF4-FFF2-40B4-BE49-F238E27FC236}">
                <a16:creationId xmlns:a16="http://schemas.microsoft.com/office/drawing/2014/main" id="{C019618E-D9EF-757F-96BF-C4D273F8700A}"/>
              </a:ext>
            </a:extLst>
          </p:cNvPr>
          <p:cNvSpPr>
            <a:spLocks noGrp="1"/>
          </p:cNvSpPr>
          <p:nvPr>
            <p:ph type="body" idx="1"/>
          </p:nvPr>
        </p:nvSpPr>
        <p:spPr/>
        <p:txBody>
          <a:bodyPr/>
          <a:lstStyle/>
          <a:p>
            <a:r>
              <a:rPr lang="en-US" sz="2800" dirty="0">
                <a:latin typeface="+mn-lt"/>
              </a:rPr>
              <a:t>Regular/Prescription Glasses</a:t>
            </a:r>
          </a:p>
        </p:txBody>
      </p:sp>
      <p:sp>
        <p:nvSpPr>
          <p:cNvPr id="16" name="Text Placeholder 15">
            <a:extLst>
              <a:ext uri="{FF2B5EF4-FFF2-40B4-BE49-F238E27FC236}">
                <a16:creationId xmlns:a16="http://schemas.microsoft.com/office/drawing/2014/main" id="{DBCF5DBA-D5F1-CB44-24CA-977DEC3B1C5D}"/>
              </a:ext>
            </a:extLst>
          </p:cNvPr>
          <p:cNvSpPr>
            <a:spLocks noGrp="1"/>
          </p:cNvSpPr>
          <p:nvPr>
            <p:ph type="body" sz="quarter" idx="3"/>
          </p:nvPr>
        </p:nvSpPr>
        <p:spPr/>
        <p:txBody>
          <a:bodyPr/>
          <a:lstStyle/>
          <a:p>
            <a:pPr algn="ctr"/>
            <a:r>
              <a:rPr lang="en-US" sz="2800" dirty="0">
                <a:latin typeface="+mn-lt"/>
              </a:rPr>
              <a:t>Safety Glasses</a:t>
            </a:r>
          </a:p>
        </p:txBody>
      </p:sp>
      <p:pic>
        <p:nvPicPr>
          <p:cNvPr id="6" name="Content Placeholder 5" descr="Eyeglasses on top of eye chart">
            <a:extLst>
              <a:ext uri="{FF2B5EF4-FFF2-40B4-BE49-F238E27FC236}">
                <a16:creationId xmlns:a16="http://schemas.microsoft.com/office/drawing/2014/main" id="{EA905FB4-A443-8098-1C76-7549CD46F833}"/>
              </a:ext>
            </a:extLst>
          </p:cNvPr>
          <p:cNvPicPr>
            <a:picLocks noGrp="1" noChangeAspect="1"/>
          </p:cNvPicPr>
          <p:nvPr>
            <p:ph sz="quarter" idx="4"/>
          </p:nvPr>
        </p:nvPicPr>
        <p:blipFill>
          <a:blip r:embed="rId2"/>
          <a:stretch>
            <a:fillRect/>
          </a:stretch>
        </p:blipFill>
        <p:spPr>
          <a:xfrm>
            <a:off x="899260" y="2505075"/>
            <a:ext cx="5098315" cy="3392488"/>
          </a:xfrm>
        </p:spPr>
      </p:pic>
      <p:pic>
        <p:nvPicPr>
          <p:cNvPr id="12" name="Picture 11">
            <a:extLst>
              <a:ext uri="{FF2B5EF4-FFF2-40B4-BE49-F238E27FC236}">
                <a16:creationId xmlns:a16="http://schemas.microsoft.com/office/drawing/2014/main" id="{8ECD7139-A1D2-2423-F44B-964AB1E87D4C}"/>
              </a:ext>
            </a:extLst>
          </p:cNvPr>
          <p:cNvPicPr>
            <a:picLocks noChangeAspect="1"/>
          </p:cNvPicPr>
          <p:nvPr/>
        </p:nvPicPr>
        <p:blipFill>
          <a:blip r:embed="rId3"/>
          <a:stretch>
            <a:fillRect/>
          </a:stretch>
        </p:blipFill>
        <p:spPr>
          <a:xfrm>
            <a:off x="6591559" y="2505075"/>
            <a:ext cx="5014070" cy="2960543"/>
          </a:xfrm>
          <a:prstGeom prst="rect">
            <a:avLst/>
          </a:prstGeom>
        </p:spPr>
      </p:pic>
    </p:spTree>
    <p:extLst>
      <p:ext uri="{BB962C8B-B14F-4D97-AF65-F5344CB8AC3E}">
        <p14:creationId xmlns:p14="http://schemas.microsoft.com/office/powerpoint/2010/main" val="906572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E5E62-F223-4BF6-B824-B7FFB2727FB1}"/>
              </a:ext>
            </a:extLst>
          </p:cNvPr>
          <p:cNvSpPr>
            <a:spLocks noGrp="1"/>
          </p:cNvSpPr>
          <p:nvPr>
            <p:ph type="title"/>
          </p:nvPr>
        </p:nvSpPr>
        <p:spPr/>
        <p:txBody>
          <a:bodyPr>
            <a:normAutofit/>
          </a:bodyPr>
          <a:lstStyle/>
          <a:p>
            <a:pPr algn="ctr"/>
            <a:r>
              <a:rPr lang="en-US" sz="3200" dirty="0">
                <a:latin typeface="+mn-lt"/>
              </a:rPr>
              <a:t>Select skin PPE according to the hazard type and level of exposure risk.</a:t>
            </a:r>
          </a:p>
        </p:txBody>
      </p:sp>
      <p:graphicFrame>
        <p:nvGraphicFramePr>
          <p:cNvPr id="4" name="Table 4">
            <a:extLst>
              <a:ext uri="{FF2B5EF4-FFF2-40B4-BE49-F238E27FC236}">
                <a16:creationId xmlns:a16="http://schemas.microsoft.com/office/drawing/2014/main" id="{AA748EE2-F310-DED7-7D5E-A876D9A8267F}"/>
              </a:ext>
            </a:extLst>
          </p:cNvPr>
          <p:cNvGraphicFramePr>
            <a:graphicFrameLocks noGrp="1"/>
          </p:cNvGraphicFramePr>
          <p:nvPr>
            <p:extLst>
              <p:ext uri="{D42A27DB-BD31-4B8C-83A1-F6EECF244321}">
                <p14:modId xmlns:p14="http://schemas.microsoft.com/office/powerpoint/2010/main" val="2590155959"/>
              </p:ext>
            </p:extLst>
          </p:nvPr>
        </p:nvGraphicFramePr>
        <p:xfrm>
          <a:off x="983786" y="1578740"/>
          <a:ext cx="10726132" cy="4789964"/>
        </p:xfrm>
        <a:graphic>
          <a:graphicData uri="http://schemas.openxmlformats.org/drawingml/2006/table">
            <a:tbl>
              <a:tblPr firstRow="1" bandRow="1">
                <a:tableStyleId>{5C22544A-7EE6-4342-B048-85BDC9FD1C3A}</a:tableStyleId>
              </a:tblPr>
              <a:tblGrid>
                <a:gridCol w="2141969">
                  <a:extLst>
                    <a:ext uri="{9D8B030D-6E8A-4147-A177-3AD203B41FA5}">
                      <a16:colId xmlns:a16="http://schemas.microsoft.com/office/drawing/2014/main" val="3024894663"/>
                    </a:ext>
                  </a:extLst>
                </a:gridCol>
                <a:gridCol w="3489649">
                  <a:extLst>
                    <a:ext uri="{9D8B030D-6E8A-4147-A177-3AD203B41FA5}">
                      <a16:colId xmlns:a16="http://schemas.microsoft.com/office/drawing/2014/main" val="900632785"/>
                    </a:ext>
                  </a:extLst>
                </a:gridCol>
                <a:gridCol w="5094514">
                  <a:extLst>
                    <a:ext uri="{9D8B030D-6E8A-4147-A177-3AD203B41FA5}">
                      <a16:colId xmlns:a16="http://schemas.microsoft.com/office/drawing/2014/main" val="7508669"/>
                    </a:ext>
                  </a:extLst>
                </a:gridCol>
              </a:tblGrid>
              <a:tr h="725466">
                <a:tc>
                  <a:txBody>
                    <a:bodyPr/>
                    <a:lstStyle/>
                    <a:p>
                      <a:r>
                        <a:rPr lang="en-US" dirty="0"/>
                        <a:t>Hazard type </a:t>
                      </a:r>
                    </a:p>
                    <a:p>
                      <a:r>
                        <a:rPr lang="en-US" dirty="0"/>
                        <a:t>(RISK LEVEL)</a:t>
                      </a:r>
                    </a:p>
                  </a:txBody>
                  <a:tcPr anchor="ctr"/>
                </a:tc>
                <a:tc>
                  <a:txBody>
                    <a:bodyPr/>
                    <a:lstStyle/>
                    <a:p>
                      <a:r>
                        <a:rPr lang="en-US" dirty="0"/>
                        <a:t>Lab activities example</a:t>
                      </a:r>
                    </a:p>
                  </a:txBody>
                  <a:tcPr anchor="ctr"/>
                </a:tc>
                <a:tc>
                  <a:txBody>
                    <a:bodyPr/>
                    <a:lstStyle/>
                    <a:p>
                      <a:r>
                        <a:rPr lang="en-US" dirty="0"/>
                        <a:t>Suitable skin PPE</a:t>
                      </a:r>
                    </a:p>
                  </a:txBody>
                  <a:tcPr anchor="ctr"/>
                </a:tc>
                <a:extLst>
                  <a:ext uri="{0D108BD9-81ED-4DB2-BD59-A6C34878D82A}">
                    <a16:rowId xmlns:a16="http://schemas.microsoft.com/office/drawing/2014/main" val="4147689398"/>
                  </a:ext>
                </a:extLst>
              </a:tr>
              <a:tr h="921002">
                <a:tc>
                  <a:txBody>
                    <a:bodyPr/>
                    <a:lstStyle/>
                    <a:p>
                      <a:r>
                        <a:rPr lang="en-US" sz="2000" dirty="0">
                          <a:latin typeface="+mn-lt"/>
                        </a:rPr>
                        <a:t>Chemical (LOW)</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Handling dilute concentrations of hazardous chemicals </a:t>
                      </a:r>
                    </a:p>
                    <a:p>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Traditional lab coat</a:t>
                      </a:r>
                      <a:endParaRPr lang="en-US" sz="1800" dirty="0">
                        <a:latin typeface="+mn-lt"/>
                      </a:endParaRPr>
                    </a:p>
                  </a:txBody>
                  <a:tcPr anchor="ctr"/>
                </a:tc>
                <a:extLst>
                  <a:ext uri="{0D108BD9-81ED-4DB2-BD59-A6C34878D82A}">
                    <a16:rowId xmlns:a16="http://schemas.microsoft.com/office/drawing/2014/main" val="582848659"/>
                  </a:ext>
                </a:extLst>
              </a:tr>
              <a:tr h="1131224">
                <a:tc>
                  <a:txBody>
                    <a:bodyPr/>
                    <a:lstStyle/>
                    <a:p>
                      <a:r>
                        <a:rPr lang="en-US" dirty="0"/>
                        <a:t>Biological (MODERATE)</a:t>
                      </a:r>
                    </a:p>
                  </a:txBody>
                  <a:tcPr anchor="ctr"/>
                </a:tc>
                <a:tc>
                  <a:txBody>
                    <a:bodyPr/>
                    <a:lstStyle/>
                    <a:p>
                      <a:r>
                        <a:rPr kumimoji="0" lang="en-US" sz="1800" b="0" i="0" u="none" strike="noStrike" kern="1200" cap="none" spc="0" normalizeH="0" baseline="0" noProof="0" dirty="0">
                          <a:ln>
                            <a:noFill/>
                          </a:ln>
                          <a:solidFill>
                            <a:srgbClr val="000000"/>
                          </a:solidFill>
                          <a:effectLst/>
                          <a:uLnTx/>
                          <a:uFillTx/>
                          <a:latin typeface="+mn-lt"/>
                          <a:ea typeface="+mn-ea"/>
                          <a:cs typeface="+mn-cs"/>
                        </a:rPr>
                        <a:t>Handling bloodborne pathogens and other potentially infection materials</a:t>
                      </a:r>
                      <a:endParaRPr lang="en-US" sz="1800" dirty="0">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Barrier lab coat</a:t>
                      </a:r>
                    </a:p>
                  </a:txBody>
                  <a:tcPr anchor="ctr"/>
                </a:tc>
                <a:extLst>
                  <a:ext uri="{0D108BD9-81ED-4DB2-BD59-A6C34878D82A}">
                    <a16:rowId xmlns:a16="http://schemas.microsoft.com/office/drawing/2014/main" val="206011730"/>
                  </a:ext>
                </a:extLst>
              </a:tr>
              <a:tr h="1006136">
                <a:tc>
                  <a:txBody>
                    <a:bodyPr/>
                    <a:lstStyle/>
                    <a:p>
                      <a:r>
                        <a:rPr lang="en-US" dirty="0"/>
                        <a:t>Flammable or pyrophoric chemical (HIGH)</a:t>
                      </a:r>
                    </a:p>
                  </a:txBody>
                  <a:tcPr anchor="ctr"/>
                </a:tc>
                <a:tc>
                  <a:txBody>
                    <a:bodyPr/>
                    <a:lstStyle/>
                    <a:p>
                      <a:r>
                        <a:rPr kumimoji="0" lang="en-US" sz="1800" b="0" i="0" u="none" strike="noStrike" kern="1200" cap="none" spc="0" normalizeH="0" baseline="0" noProof="0" dirty="0">
                          <a:ln>
                            <a:noFill/>
                          </a:ln>
                          <a:solidFill>
                            <a:srgbClr val="000000"/>
                          </a:solidFill>
                          <a:effectLst/>
                          <a:uLnTx/>
                          <a:uFillTx/>
                          <a:latin typeface="+mn-lt"/>
                          <a:ea typeface="+mn-ea"/>
                          <a:cs typeface="+mn-cs"/>
                        </a:rPr>
                        <a:t>Handling flammable or pyrophoric chemicals </a:t>
                      </a:r>
                      <a:endParaRPr lang="en-US" sz="1800" dirty="0">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Flame resistant</a:t>
                      </a:r>
                    </a:p>
                  </a:txBody>
                  <a:tcPr anchor="ctr"/>
                </a:tc>
                <a:extLst>
                  <a:ext uri="{0D108BD9-81ED-4DB2-BD59-A6C34878D82A}">
                    <a16:rowId xmlns:a16="http://schemas.microsoft.com/office/drawing/2014/main" val="2068889418"/>
                  </a:ext>
                </a:extLst>
              </a:tr>
              <a:tr h="1006136">
                <a:tc>
                  <a:txBody>
                    <a:bodyPr/>
                    <a:lstStyle/>
                    <a:p>
                      <a:r>
                        <a:rPr lang="en-US" dirty="0"/>
                        <a:t>Hazardous chemicals (HIGH)</a:t>
                      </a:r>
                    </a:p>
                  </a:txBody>
                  <a:tcPr anchor="ctr"/>
                </a:tc>
                <a:tc>
                  <a:txBody>
                    <a:bodyPr/>
                    <a:lstStyle/>
                    <a:p>
                      <a:r>
                        <a:rPr lang="en-US" sz="1800" dirty="0"/>
                        <a:t>Clean-up of large volume of hazardous chemical spills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Chemical-resistant suits</a:t>
                      </a:r>
                    </a:p>
                  </a:txBody>
                  <a:tcPr anchor="ctr"/>
                </a:tc>
                <a:extLst>
                  <a:ext uri="{0D108BD9-81ED-4DB2-BD59-A6C34878D82A}">
                    <a16:rowId xmlns:a16="http://schemas.microsoft.com/office/drawing/2014/main" val="1844628926"/>
                  </a:ext>
                </a:extLst>
              </a:tr>
            </a:tbl>
          </a:graphicData>
        </a:graphic>
      </p:graphicFrame>
      <p:pic>
        <p:nvPicPr>
          <p:cNvPr id="6" name="Picture 5">
            <a:extLst>
              <a:ext uri="{FF2B5EF4-FFF2-40B4-BE49-F238E27FC236}">
                <a16:creationId xmlns:a16="http://schemas.microsoft.com/office/drawing/2014/main" id="{2B8F98B7-9572-1C13-F763-C3F5F611F937}"/>
              </a:ext>
            </a:extLst>
          </p:cNvPr>
          <p:cNvPicPr>
            <a:picLocks noChangeAspect="1"/>
          </p:cNvPicPr>
          <p:nvPr/>
        </p:nvPicPr>
        <p:blipFill>
          <a:blip r:embed="rId2"/>
          <a:stretch>
            <a:fillRect/>
          </a:stretch>
        </p:blipFill>
        <p:spPr>
          <a:xfrm>
            <a:off x="9591320" y="5381292"/>
            <a:ext cx="738799" cy="987412"/>
          </a:xfrm>
          <a:prstGeom prst="rect">
            <a:avLst/>
          </a:prstGeom>
        </p:spPr>
      </p:pic>
      <p:pic>
        <p:nvPicPr>
          <p:cNvPr id="15" name="Picture 14">
            <a:extLst>
              <a:ext uri="{FF2B5EF4-FFF2-40B4-BE49-F238E27FC236}">
                <a16:creationId xmlns:a16="http://schemas.microsoft.com/office/drawing/2014/main" id="{46FC7FD7-BA2D-6897-9C88-EEB1B0B0BC8E}"/>
              </a:ext>
            </a:extLst>
          </p:cNvPr>
          <p:cNvPicPr>
            <a:picLocks noChangeAspect="1"/>
          </p:cNvPicPr>
          <p:nvPr/>
        </p:nvPicPr>
        <p:blipFill>
          <a:blip r:embed="rId3"/>
          <a:stretch>
            <a:fillRect/>
          </a:stretch>
        </p:blipFill>
        <p:spPr>
          <a:xfrm>
            <a:off x="9108188" y="3266448"/>
            <a:ext cx="852530" cy="1103663"/>
          </a:xfrm>
          <a:prstGeom prst="rect">
            <a:avLst/>
          </a:prstGeom>
        </p:spPr>
      </p:pic>
      <p:pic>
        <p:nvPicPr>
          <p:cNvPr id="17" name="Picture 16">
            <a:extLst>
              <a:ext uri="{FF2B5EF4-FFF2-40B4-BE49-F238E27FC236}">
                <a16:creationId xmlns:a16="http://schemas.microsoft.com/office/drawing/2014/main" id="{57210653-D081-B539-1A2F-BCD6285F6CEA}"/>
              </a:ext>
            </a:extLst>
          </p:cNvPr>
          <p:cNvPicPr>
            <a:picLocks noChangeAspect="1"/>
          </p:cNvPicPr>
          <p:nvPr/>
        </p:nvPicPr>
        <p:blipFill>
          <a:blip r:embed="rId4"/>
          <a:stretch>
            <a:fillRect/>
          </a:stretch>
        </p:blipFill>
        <p:spPr>
          <a:xfrm>
            <a:off x="9167619" y="2337919"/>
            <a:ext cx="751404" cy="880264"/>
          </a:xfrm>
          <a:prstGeom prst="rect">
            <a:avLst/>
          </a:prstGeom>
        </p:spPr>
      </p:pic>
      <p:pic>
        <p:nvPicPr>
          <p:cNvPr id="19" name="Picture 18">
            <a:extLst>
              <a:ext uri="{FF2B5EF4-FFF2-40B4-BE49-F238E27FC236}">
                <a16:creationId xmlns:a16="http://schemas.microsoft.com/office/drawing/2014/main" id="{C86CE4FC-1344-2FEA-4DFF-9569AFFE8F70}"/>
              </a:ext>
            </a:extLst>
          </p:cNvPr>
          <p:cNvPicPr>
            <a:picLocks noChangeAspect="1"/>
          </p:cNvPicPr>
          <p:nvPr/>
        </p:nvPicPr>
        <p:blipFill>
          <a:blip r:embed="rId5"/>
          <a:stretch>
            <a:fillRect/>
          </a:stretch>
        </p:blipFill>
        <p:spPr>
          <a:xfrm>
            <a:off x="9591319" y="4418376"/>
            <a:ext cx="738799" cy="949884"/>
          </a:xfrm>
          <a:prstGeom prst="rect">
            <a:avLst/>
          </a:prstGeom>
        </p:spPr>
      </p:pic>
    </p:spTree>
    <p:extLst>
      <p:ext uri="{BB962C8B-B14F-4D97-AF65-F5344CB8AC3E}">
        <p14:creationId xmlns:p14="http://schemas.microsoft.com/office/powerpoint/2010/main" val="266698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C57BF-BF54-D634-006E-0B61E0C04F18}"/>
              </a:ext>
            </a:extLst>
          </p:cNvPr>
          <p:cNvSpPr>
            <a:spLocks noGrp="1"/>
          </p:cNvSpPr>
          <p:nvPr>
            <p:ph type="title"/>
          </p:nvPr>
        </p:nvSpPr>
        <p:spPr/>
        <p:txBody>
          <a:bodyPr>
            <a:normAutofit fontScale="90000"/>
          </a:bodyPr>
          <a:lstStyle/>
          <a:p>
            <a:pPr algn="ctr"/>
            <a:r>
              <a:rPr lang="en-US" sz="8000" dirty="0"/>
              <a:t> </a:t>
            </a:r>
            <a:r>
              <a:rPr lang="en-US" sz="3600" dirty="0">
                <a:latin typeface="+mn-lt"/>
              </a:rPr>
              <a:t>Examples of suitable lab coat products with varying hazard types and risk levels</a:t>
            </a:r>
          </a:p>
        </p:txBody>
      </p:sp>
      <p:sp>
        <p:nvSpPr>
          <p:cNvPr id="5" name="Content Placeholder 4">
            <a:extLst>
              <a:ext uri="{FF2B5EF4-FFF2-40B4-BE49-F238E27FC236}">
                <a16:creationId xmlns:a16="http://schemas.microsoft.com/office/drawing/2014/main" id="{C752549D-A995-2252-9BBB-AF92FB5F495B}"/>
              </a:ext>
            </a:extLst>
          </p:cNvPr>
          <p:cNvSpPr>
            <a:spLocks noGrp="1"/>
          </p:cNvSpPr>
          <p:nvPr>
            <p:ph idx="1"/>
          </p:nvPr>
        </p:nvSpPr>
        <p:spPr/>
        <p:txBody>
          <a:bodyPr>
            <a:normAutofit/>
          </a:bodyPr>
          <a:lstStyle/>
          <a:p>
            <a:endParaRPr lang="en-US" sz="2400" i="1" dirty="0">
              <a:latin typeface="+mn-lt"/>
            </a:endParaRPr>
          </a:p>
          <a:p>
            <a:pPr marL="0" indent="0">
              <a:buNone/>
            </a:pPr>
            <a:r>
              <a:rPr lang="en-US" sz="2400" i="1" dirty="0">
                <a:latin typeface="+mn-lt"/>
              </a:rPr>
              <a:t>Click on the link below</a:t>
            </a:r>
            <a:r>
              <a:rPr lang="en-US" sz="2400" dirty="0">
                <a:latin typeface="+mn-lt"/>
              </a:rPr>
              <a:t>:</a:t>
            </a:r>
            <a:endParaRPr lang="en-US" sz="2400" dirty="0">
              <a:latin typeface="+mn-lt"/>
              <a:hlinkClick r:id="rId2"/>
            </a:endParaRPr>
          </a:p>
          <a:p>
            <a:pPr marL="457200" indent="0">
              <a:buNone/>
            </a:pPr>
            <a:r>
              <a:rPr lang="en-US" sz="2400" dirty="0">
                <a:latin typeface="+mn-lt"/>
                <a:hlinkClick r:id="rId2"/>
              </a:rPr>
              <a:t>National Institutes of Health Guidance for the Selection of Laboratory Coats</a:t>
            </a:r>
            <a:endParaRPr lang="en-US" sz="2400" dirty="0">
              <a:latin typeface="+mn-lt"/>
            </a:endParaRPr>
          </a:p>
        </p:txBody>
      </p:sp>
    </p:spTree>
    <p:extLst>
      <p:ext uri="{BB962C8B-B14F-4D97-AF65-F5344CB8AC3E}">
        <p14:creationId xmlns:p14="http://schemas.microsoft.com/office/powerpoint/2010/main" val="2609334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E5E62-F223-4BF6-B824-B7FFB2727FB1}"/>
              </a:ext>
            </a:extLst>
          </p:cNvPr>
          <p:cNvSpPr>
            <a:spLocks noGrp="1"/>
          </p:cNvSpPr>
          <p:nvPr>
            <p:ph type="title"/>
          </p:nvPr>
        </p:nvSpPr>
        <p:spPr/>
        <p:txBody>
          <a:bodyPr>
            <a:normAutofit/>
          </a:bodyPr>
          <a:lstStyle/>
          <a:p>
            <a:pPr algn="ctr"/>
            <a:r>
              <a:rPr kumimoji="0" lang="en-US" sz="4000" b="1" i="0" u="none" strike="noStrike" kern="1200" cap="none" spc="0" normalizeH="0" baseline="0" noProof="0" dirty="0">
                <a:ln>
                  <a:noFill/>
                </a:ln>
                <a:solidFill>
                  <a:srgbClr val="000000"/>
                </a:solidFill>
                <a:effectLst/>
                <a:uLnTx/>
                <a:uFillTx/>
                <a:latin typeface="+mn-lt"/>
                <a:ea typeface="+mj-ea"/>
                <a:cs typeface="+mj-cs"/>
              </a:rPr>
              <a:t>Select hand PPE according to hazard type and level of exposure risk</a:t>
            </a:r>
            <a:endParaRPr lang="en-US" sz="2200" dirty="0">
              <a:latin typeface="+mn-lt"/>
            </a:endParaRPr>
          </a:p>
        </p:txBody>
      </p:sp>
      <p:sp>
        <p:nvSpPr>
          <p:cNvPr id="5" name="TextBox 4">
            <a:extLst>
              <a:ext uri="{FF2B5EF4-FFF2-40B4-BE49-F238E27FC236}">
                <a16:creationId xmlns:a16="http://schemas.microsoft.com/office/drawing/2014/main" id="{F09075C5-B106-4924-8EF8-4B069BD6DC9E}"/>
              </a:ext>
            </a:extLst>
          </p:cNvPr>
          <p:cNvSpPr txBox="1"/>
          <p:nvPr/>
        </p:nvSpPr>
        <p:spPr>
          <a:xfrm>
            <a:off x="3047301" y="3246431"/>
            <a:ext cx="6094602" cy="369332"/>
          </a:xfrm>
          <a:prstGeom prst="rect">
            <a:avLst/>
          </a:prstGeom>
          <a:noFill/>
        </p:spPr>
        <p:txBody>
          <a:bodyPr wrap="square">
            <a:spAutoFit/>
          </a:bodyPr>
          <a:lstStyle/>
          <a:p>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b</a:t>
            </a:r>
            <a:endParaRPr lang="en-US" dirty="0"/>
          </a:p>
        </p:txBody>
      </p:sp>
      <p:graphicFrame>
        <p:nvGraphicFramePr>
          <p:cNvPr id="7" name="Table 4">
            <a:extLst>
              <a:ext uri="{FF2B5EF4-FFF2-40B4-BE49-F238E27FC236}">
                <a16:creationId xmlns:a16="http://schemas.microsoft.com/office/drawing/2014/main" id="{6C78EED1-7586-A919-9DFD-1807A401DC0D}"/>
              </a:ext>
            </a:extLst>
          </p:cNvPr>
          <p:cNvGraphicFramePr>
            <a:graphicFrameLocks noGrp="1"/>
          </p:cNvGraphicFramePr>
          <p:nvPr>
            <p:extLst>
              <p:ext uri="{D42A27DB-BD31-4B8C-83A1-F6EECF244321}">
                <p14:modId xmlns:p14="http://schemas.microsoft.com/office/powerpoint/2010/main" val="3336600850"/>
              </p:ext>
            </p:extLst>
          </p:nvPr>
        </p:nvGraphicFramePr>
        <p:xfrm>
          <a:off x="687898" y="1551963"/>
          <a:ext cx="10997967" cy="4840448"/>
        </p:xfrm>
        <a:graphic>
          <a:graphicData uri="http://schemas.openxmlformats.org/drawingml/2006/table">
            <a:tbl>
              <a:tblPr firstRow="1" bandRow="1">
                <a:tableStyleId>{5C22544A-7EE6-4342-B048-85BDC9FD1C3A}</a:tableStyleId>
              </a:tblPr>
              <a:tblGrid>
                <a:gridCol w="2525085">
                  <a:extLst>
                    <a:ext uri="{9D8B030D-6E8A-4147-A177-3AD203B41FA5}">
                      <a16:colId xmlns:a16="http://schemas.microsoft.com/office/drawing/2014/main" val="3024894663"/>
                    </a:ext>
                  </a:extLst>
                </a:gridCol>
                <a:gridCol w="3775046">
                  <a:extLst>
                    <a:ext uri="{9D8B030D-6E8A-4147-A177-3AD203B41FA5}">
                      <a16:colId xmlns:a16="http://schemas.microsoft.com/office/drawing/2014/main" val="900632785"/>
                    </a:ext>
                  </a:extLst>
                </a:gridCol>
                <a:gridCol w="4697836">
                  <a:extLst>
                    <a:ext uri="{9D8B030D-6E8A-4147-A177-3AD203B41FA5}">
                      <a16:colId xmlns:a16="http://schemas.microsoft.com/office/drawing/2014/main" val="7508669"/>
                    </a:ext>
                  </a:extLst>
                </a:gridCol>
              </a:tblGrid>
              <a:tr h="656934">
                <a:tc>
                  <a:txBody>
                    <a:bodyPr/>
                    <a:lstStyle/>
                    <a:p>
                      <a:r>
                        <a:rPr lang="en-US" dirty="0"/>
                        <a:t>Risk type </a:t>
                      </a:r>
                    </a:p>
                    <a:p>
                      <a:r>
                        <a:rPr lang="en-US" dirty="0"/>
                        <a:t>(RISK LEVEL)</a:t>
                      </a:r>
                    </a:p>
                  </a:txBody>
                  <a:tcPr/>
                </a:tc>
                <a:tc>
                  <a:txBody>
                    <a:bodyPr/>
                    <a:lstStyle/>
                    <a:p>
                      <a:r>
                        <a:rPr lang="en-US" dirty="0"/>
                        <a:t>Lab activities example</a:t>
                      </a:r>
                    </a:p>
                  </a:txBody>
                  <a:tcPr anchor="ctr"/>
                </a:tc>
                <a:tc>
                  <a:txBody>
                    <a:bodyPr/>
                    <a:lstStyle/>
                    <a:p>
                      <a:r>
                        <a:rPr lang="en-US" dirty="0"/>
                        <a:t>Suitable hand PPE example</a:t>
                      </a:r>
                    </a:p>
                  </a:txBody>
                  <a:tcPr anchor="ctr"/>
                </a:tc>
                <a:extLst>
                  <a:ext uri="{0D108BD9-81ED-4DB2-BD59-A6C34878D82A}">
                    <a16:rowId xmlns:a16="http://schemas.microsoft.com/office/drawing/2014/main" val="4147689398"/>
                  </a:ext>
                </a:extLst>
              </a:tr>
              <a:tr h="1073652">
                <a:tc>
                  <a:txBody>
                    <a:bodyPr/>
                    <a:lstStyle/>
                    <a:p>
                      <a:r>
                        <a:rPr lang="en-US" sz="1800" dirty="0">
                          <a:latin typeface="+mn-lt"/>
                        </a:rPr>
                        <a:t>Corrosive (LOW)</a:t>
                      </a:r>
                    </a:p>
                  </a:txBody>
                  <a:tcPr anchor="ctr"/>
                </a:tc>
                <a:tc>
                  <a:txBody>
                    <a:bodyPr/>
                    <a:lstStyle/>
                    <a:p>
                      <a:r>
                        <a:rPr lang="en-US" sz="1800" dirty="0"/>
                        <a:t>Adjusting pH of buffers using ~ 20 ml of 0.5 M HCl</a:t>
                      </a:r>
                    </a:p>
                  </a:txBody>
                  <a:tcPr anchor="ctr"/>
                </a:tc>
                <a:tc>
                  <a:txBody>
                    <a:bodyPr/>
                    <a:lstStyle/>
                    <a:p>
                      <a:r>
                        <a:rPr lang="en-US" sz="1800" dirty="0"/>
                        <a:t>Nitrile 3 mil, wrist-length</a:t>
                      </a:r>
                    </a:p>
                  </a:txBody>
                  <a:tcPr anchor="ctr"/>
                </a:tc>
                <a:extLst>
                  <a:ext uri="{0D108BD9-81ED-4DB2-BD59-A6C34878D82A}">
                    <a16:rowId xmlns:a16="http://schemas.microsoft.com/office/drawing/2014/main" val="582848659"/>
                  </a:ext>
                </a:extLst>
              </a:tr>
              <a:tr h="990136">
                <a:tc>
                  <a:txBody>
                    <a:bodyPr/>
                    <a:lstStyle/>
                    <a:p>
                      <a:r>
                        <a:rPr lang="en-US" dirty="0"/>
                        <a:t>Corrosive (HIGH)</a:t>
                      </a:r>
                    </a:p>
                  </a:txBody>
                  <a:tcPr anchor="ctr"/>
                </a:tc>
                <a:tc>
                  <a:txBody>
                    <a:bodyPr/>
                    <a:lstStyle/>
                    <a:p>
                      <a:r>
                        <a:rPr lang="en-US" sz="1800" dirty="0"/>
                        <a:t>Rinsing glassware in 10 M HNO3</a:t>
                      </a:r>
                    </a:p>
                  </a:txBody>
                  <a:tcPr anchor="ctr"/>
                </a:tc>
                <a:tc>
                  <a:txBody>
                    <a:bodyPr/>
                    <a:lstStyle/>
                    <a:p>
                      <a:r>
                        <a:rPr lang="en-US" sz="1800" dirty="0"/>
                        <a:t>Nitrile, 8 mil, </a:t>
                      </a:r>
                    </a:p>
                    <a:p>
                      <a:r>
                        <a:rPr lang="en-US" sz="1800" dirty="0"/>
                        <a:t>elbow-length</a:t>
                      </a:r>
                    </a:p>
                    <a:p>
                      <a:r>
                        <a:rPr lang="en-US" sz="1800" dirty="0"/>
                        <a:t>Acid-resist apron</a:t>
                      </a:r>
                    </a:p>
                  </a:txBody>
                  <a:tcPr anchor="ctr"/>
                </a:tc>
                <a:extLst>
                  <a:ext uri="{0D108BD9-81ED-4DB2-BD59-A6C34878D82A}">
                    <a16:rowId xmlns:a16="http://schemas.microsoft.com/office/drawing/2014/main" val="206011730"/>
                  </a:ext>
                </a:extLst>
              </a:tr>
              <a:tr h="1024576">
                <a:tc>
                  <a:txBody>
                    <a:bodyPr/>
                    <a:lstStyle/>
                    <a:p>
                      <a:r>
                        <a:rPr lang="en-US" dirty="0"/>
                        <a:t>Cryogen (MODERATE)</a:t>
                      </a:r>
                    </a:p>
                  </a:txBody>
                  <a:tcPr anchor="ctr"/>
                </a:tc>
                <a:tc>
                  <a:txBody>
                    <a:bodyPr/>
                    <a:lstStyle/>
                    <a:p>
                      <a:r>
                        <a:rPr lang="en-US" sz="1800" dirty="0"/>
                        <a:t>Transferring liquid nitrogen from large supplier </a:t>
                      </a:r>
                      <a:r>
                        <a:rPr lang="en-US" sz="1800" dirty="0" err="1"/>
                        <a:t>dewar</a:t>
                      </a:r>
                      <a:r>
                        <a:rPr lang="en-US" sz="1800" dirty="0"/>
                        <a:t> into a 10 L </a:t>
                      </a:r>
                      <a:r>
                        <a:rPr lang="en-US" sz="1800" dirty="0" err="1"/>
                        <a:t>dewar</a:t>
                      </a:r>
                      <a:endParaRPr lang="en-US" sz="1800" dirty="0"/>
                    </a:p>
                  </a:txBody>
                  <a:tcPr anchor="ctr"/>
                </a:tc>
                <a:tc>
                  <a:txBody>
                    <a:bodyPr/>
                    <a:lstStyle/>
                    <a:p>
                      <a:r>
                        <a:rPr lang="en-US" sz="1800" dirty="0"/>
                        <a:t>Cryogen glove</a:t>
                      </a:r>
                    </a:p>
                  </a:txBody>
                  <a:tcPr anchor="ctr"/>
                </a:tc>
                <a:extLst>
                  <a:ext uri="{0D108BD9-81ED-4DB2-BD59-A6C34878D82A}">
                    <a16:rowId xmlns:a16="http://schemas.microsoft.com/office/drawing/2014/main" val="2068889418"/>
                  </a:ext>
                </a:extLst>
              </a:tr>
              <a:tr h="1095150">
                <a:tc>
                  <a:txBody>
                    <a:bodyPr/>
                    <a:lstStyle/>
                    <a:p>
                      <a:r>
                        <a:rPr lang="en-US" dirty="0"/>
                        <a:t>Hydrofluoric Acid  (Moderate)</a:t>
                      </a:r>
                    </a:p>
                  </a:txBody>
                  <a:tcPr anchor="ctr"/>
                </a:tc>
                <a:tc>
                  <a:txBody>
                    <a:bodyPr/>
                    <a:lstStyle/>
                    <a:p>
                      <a:r>
                        <a:rPr lang="en-US" sz="1800" dirty="0"/>
                        <a:t>Adding 5-ml aliquot of concentrated HF to rock samples</a:t>
                      </a:r>
                    </a:p>
                  </a:txBody>
                  <a:tcPr anchor="ctr"/>
                </a:tc>
                <a:tc>
                  <a:txBody>
                    <a:bodyPr/>
                    <a:lstStyle/>
                    <a:p>
                      <a:r>
                        <a:rPr lang="en-US" sz="1600" dirty="0"/>
                        <a:t>5 mil chloroprene, </a:t>
                      </a:r>
                    </a:p>
                    <a:p>
                      <a:r>
                        <a:rPr lang="en-US" sz="1600" dirty="0"/>
                        <a:t>mid-arm length </a:t>
                      </a:r>
                    </a:p>
                    <a:p>
                      <a:r>
                        <a:rPr lang="en-US" sz="1600" dirty="0"/>
                        <a:t>over 3 mil nitrile</a:t>
                      </a:r>
                    </a:p>
                  </a:txBody>
                  <a:tcPr anchor="ctr"/>
                </a:tc>
                <a:extLst>
                  <a:ext uri="{0D108BD9-81ED-4DB2-BD59-A6C34878D82A}">
                    <a16:rowId xmlns:a16="http://schemas.microsoft.com/office/drawing/2014/main" val="2106144248"/>
                  </a:ext>
                </a:extLst>
              </a:tr>
            </a:tbl>
          </a:graphicData>
        </a:graphic>
      </p:graphicFrame>
      <p:pic>
        <p:nvPicPr>
          <p:cNvPr id="9" name="Picture 8">
            <a:extLst>
              <a:ext uri="{FF2B5EF4-FFF2-40B4-BE49-F238E27FC236}">
                <a16:creationId xmlns:a16="http://schemas.microsoft.com/office/drawing/2014/main" id="{648E2834-F31F-3FE8-F784-D9FC77ED80C8}"/>
              </a:ext>
            </a:extLst>
          </p:cNvPr>
          <p:cNvPicPr>
            <a:picLocks noChangeAspect="1"/>
          </p:cNvPicPr>
          <p:nvPr/>
        </p:nvPicPr>
        <p:blipFill>
          <a:blip r:embed="rId2"/>
          <a:stretch>
            <a:fillRect/>
          </a:stretch>
        </p:blipFill>
        <p:spPr>
          <a:xfrm>
            <a:off x="10159425" y="2248120"/>
            <a:ext cx="1443621" cy="998311"/>
          </a:xfrm>
          <a:prstGeom prst="rect">
            <a:avLst/>
          </a:prstGeom>
        </p:spPr>
      </p:pic>
      <p:pic>
        <p:nvPicPr>
          <p:cNvPr id="10" name="Picture 9">
            <a:extLst>
              <a:ext uri="{FF2B5EF4-FFF2-40B4-BE49-F238E27FC236}">
                <a16:creationId xmlns:a16="http://schemas.microsoft.com/office/drawing/2014/main" id="{BC3AC2E0-4598-C56A-9D0B-CF5E80291503}"/>
              </a:ext>
            </a:extLst>
          </p:cNvPr>
          <p:cNvPicPr>
            <a:picLocks noChangeAspect="1"/>
          </p:cNvPicPr>
          <p:nvPr/>
        </p:nvPicPr>
        <p:blipFill>
          <a:blip r:embed="rId3"/>
          <a:stretch>
            <a:fillRect/>
          </a:stretch>
        </p:blipFill>
        <p:spPr>
          <a:xfrm rot="5400000">
            <a:off x="10405784" y="3039462"/>
            <a:ext cx="950902" cy="1443621"/>
          </a:xfrm>
          <a:prstGeom prst="rect">
            <a:avLst/>
          </a:prstGeom>
        </p:spPr>
      </p:pic>
      <p:pic>
        <p:nvPicPr>
          <p:cNvPr id="11" name="Picture 10">
            <a:extLst>
              <a:ext uri="{FF2B5EF4-FFF2-40B4-BE49-F238E27FC236}">
                <a16:creationId xmlns:a16="http://schemas.microsoft.com/office/drawing/2014/main" id="{B7BEC1DB-6CA8-864D-0136-BEA2F704FB54}"/>
              </a:ext>
            </a:extLst>
          </p:cNvPr>
          <p:cNvPicPr>
            <a:picLocks noChangeAspect="1"/>
          </p:cNvPicPr>
          <p:nvPr/>
        </p:nvPicPr>
        <p:blipFill>
          <a:blip r:embed="rId4"/>
          <a:stretch>
            <a:fillRect/>
          </a:stretch>
        </p:blipFill>
        <p:spPr>
          <a:xfrm rot="5400000">
            <a:off x="10586917" y="4237649"/>
            <a:ext cx="932228" cy="1100030"/>
          </a:xfrm>
          <a:prstGeom prst="rect">
            <a:avLst/>
          </a:prstGeom>
        </p:spPr>
      </p:pic>
      <p:pic>
        <p:nvPicPr>
          <p:cNvPr id="12" name="Picture 11">
            <a:extLst>
              <a:ext uri="{FF2B5EF4-FFF2-40B4-BE49-F238E27FC236}">
                <a16:creationId xmlns:a16="http://schemas.microsoft.com/office/drawing/2014/main" id="{83481EE0-0EA8-A5E1-88BE-9E20EB40EF33}"/>
              </a:ext>
            </a:extLst>
          </p:cNvPr>
          <p:cNvPicPr>
            <a:picLocks noChangeAspect="1"/>
          </p:cNvPicPr>
          <p:nvPr/>
        </p:nvPicPr>
        <p:blipFill>
          <a:blip r:embed="rId5"/>
          <a:stretch>
            <a:fillRect/>
          </a:stretch>
        </p:blipFill>
        <p:spPr>
          <a:xfrm rot="5400000">
            <a:off x="9267065" y="5269672"/>
            <a:ext cx="1017272" cy="1267596"/>
          </a:xfrm>
          <a:prstGeom prst="rect">
            <a:avLst/>
          </a:prstGeom>
        </p:spPr>
      </p:pic>
      <p:pic>
        <p:nvPicPr>
          <p:cNvPr id="14" name="Picture 13">
            <a:extLst>
              <a:ext uri="{FF2B5EF4-FFF2-40B4-BE49-F238E27FC236}">
                <a16:creationId xmlns:a16="http://schemas.microsoft.com/office/drawing/2014/main" id="{5B7C5702-911C-3B7C-61B9-6975A0CF8C7D}"/>
              </a:ext>
            </a:extLst>
          </p:cNvPr>
          <p:cNvPicPr>
            <a:picLocks noChangeAspect="1"/>
          </p:cNvPicPr>
          <p:nvPr/>
        </p:nvPicPr>
        <p:blipFill>
          <a:blip r:embed="rId2"/>
          <a:stretch>
            <a:fillRect/>
          </a:stretch>
        </p:blipFill>
        <p:spPr>
          <a:xfrm>
            <a:off x="10159424" y="5371402"/>
            <a:ext cx="1443621" cy="998311"/>
          </a:xfrm>
          <a:prstGeom prst="rect">
            <a:avLst/>
          </a:prstGeom>
        </p:spPr>
      </p:pic>
      <p:pic>
        <p:nvPicPr>
          <p:cNvPr id="3" name="Picture 2">
            <a:extLst>
              <a:ext uri="{FF2B5EF4-FFF2-40B4-BE49-F238E27FC236}">
                <a16:creationId xmlns:a16="http://schemas.microsoft.com/office/drawing/2014/main" id="{1A1AD0A7-5474-83D1-89A1-BF97E4A4E520}"/>
              </a:ext>
            </a:extLst>
          </p:cNvPr>
          <p:cNvPicPr>
            <a:picLocks noChangeAspect="1"/>
          </p:cNvPicPr>
          <p:nvPr/>
        </p:nvPicPr>
        <p:blipFill>
          <a:blip r:embed="rId6"/>
          <a:stretch>
            <a:fillRect/>
          </a:stretch>
        </p:blipFill>
        <p:spPr>
          <a:xfrm>
            <a:off x="9122681" y="2978494"/>
            <a:ext cx="1036743" cy="1266151"/>
          </a:xfrm>
          <a:prstGeom prst="rect">
            <a:avLst/>
          </a:prstGeom>
        </p:spPr>
      </p:pic>
    </p:spTree>
    <p:extLst>
      <p:ext uri="{BB962C8B-B14F-4D97-AF65-F5344CB8AC3E}">
        <p14:creationId xmlns:p14="http://schemas.microsoft.com/office/powerpoint/2010/main" val="2521874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67690-1D2E-D722-0239-3E720B171A91}"/>
              </a:ext>
            </a:extLst>
          </p:cNvPr>
          <p:cNvSpPr>
            <a:spLocks noGrp="1"/>
          </p:cNvSpPr>
          <p:nvPr>
            <p:ph type="title"/>
          </p:nvPr>
        </p:nvSpPr>
        <p:spPr>
          <a:xfrm>
            <a:off x="838199" y="365125"/>
            <a:ext cx="10945091" cy="1325563"/>
          </a:xfrm>
        </p:spPr>
        <p:txBody>
          <a:bodyPr>
            <a:noAutofit/>
          </a:bodyPr>
          <a:lstStyle/>
          <a:p>
            <a:pPr algn="ctr"/>
            <a:r>
              <a:rPr lang="en-US" sz="4400" dirty="0">
                <a:latin typeface="+mn-lt"/>
              </a:rPr>
              <a:t>Am I wearing the appropriate gloves?</a:t>
            </a:r>
          </a:p>
        </p:txBody>
      </p:sp>
      <p:pic>
        <p:nvPicPr>
          <p:cNvPr id="6" name="Content Placeholder 5" descr="A picture containing text, indoor, open&#10;&#10;Description automatically generated">
            <a:extLst>
              <a:ext uri="{FF2B5EF4-FFF2-40B4-BE49-F238E27FC236}">
                <a16:creationId xmlns:a16="http://schemas.microsoft.com/office/drawing/2014/main" id="{5C29D6EE-9EBF-D1A2-517E-31EB36351EF8}"/>
              </a:ext>
            </a:extLst>
          </p:cNvPr>
          <p:cNvPicPr>
            <a:picLocks noGrp="1" noChangeAspect="1"/>
          </p:cNvPicPr>
          <p:nvPr>
            <p:ph sz="half" idx="1"/>
          </p:nvPr>
        </p:nvPicPr>
        <p:blipFill>
          <a:blip r:embed="rId2"/>
          <a:stretch>
            <a:fillRect/>
          </a:stretch>
        </p:blipFill>
        <p:spPr>
          <a:xfrm>
            <a:off x="1912739" y="1825625"/>
            <a:ext cx="3032522" cy="4043363"/>
          </a:xfrm>
        </p:spPr>
      </p:pic>
      <p:sp>
        <p:nvSpPr>
          <p:cNvPr id="4" name="Content Placeholder 3">
            <a:extLst>
              <a:ext uri="{FF2B5EF4-FFF2-40B4-BE49-F238E27FC236}">
                <a16:creationId xmlns:a16="http://schemas.microsoft.com/office/drawing/2014/main" id="{C8FA3488-8C80-11CF-DA04-D02133A8C041}"/>
              </a:ext>
            </a:extLst>
          </p:cNvPr>
          <p:cNvSpPr>
            <a:spLocks noGrp="1"/>
          </p:cNvSpPr>
          <p:nvPr>
            <p:ph sz="half" idx="2"/>
          </p:nvPr>
        </p:nvSpPr>
        <p:spPr>
          <a:xfrm>
            <a:off x="5729681" y="1825625"/>
            <a:ext cx="5624119" cy="4043761"/>
          </a:xfrm>
        </p:spPr>
        <p:txBody>
          <a:bodyPr/>
          <a:lstStyle/>
          <a:p>
            <a:pPr marL="0" indent="0">
              <a:buNone/>
            </a:pPr>
            <a:r>
              <a:rPr lang="en-US" dirty="0">
                <a:latin typeface="+mn-lt"/>
              </a:rPr>
              <a:t>To find out, visit your glove manufacturer or distributor’s website and consult their glove compatibility guide!</a:t>
            </a:r>
          </a:p>
        </p:txBody>
      </p:sp>
    </p:spTree>
    <p:extLst>
      <p:ext uri="{BB962C8B-B14F-4D97-AF65-F5344CB8AC3E}">
        <p14:creationId xmlns:p14="http://schemas.microsoft.com/office/powerpoint/2010/main" val="1121735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E25C9E-5FA0-9D4B-CD92-3AAA0583CBEA}"/>
              </a:ext>
            </a:extLst>
          </p:cNvPr>
          <p:cNvSpPr>
            <a:spLocks noGrp="1"/>
          </p:cNvSpPr>
          <p:nvPr>
            <p:ph type="title"/>
          </p:nvPr>
        </p:nvSpPr>
        <p:spPr>
          <a:xfrm>
            <a:off x="545283" y="365125"/>
            <a:ext cx="11225597" cy="1325563"/>
          </a:xfrm>
        </p:spPr>
        <p:txBody>
          <a:bodyPr>
            <a:normAutofit/>
          </a:bodyPr>
          <a:lstStyle/>
          <a:p>
            <a:pPr algn="ctr"/>
            <a:r>
              <a:rPr lang="en-US" sz="2800" dirty="0">
                <a:latin typeface="+mn-lt"/>
              </a:rPr>
              <a:t>Consult the manufacturer’s Glove Compatibility Chart to determine the type of gloves resistant to specific chemicals.</a:t>
            </a:r>
          </a:p>
        </p:txBody>
      </p:sp>
      <p:pic>
        <p:nvPicPr>
          <p:cNvPr id="10" name="Content Placeholder 9">
            <a:extLst>
              <a:ext uri="{FF2B5EF4-FFF2-40B4-BE49-F238E27FC236}">
                <a16:creationId xmlns:a16="http://schemas.microsoft.com/office/drawing/2014/main" id="{3AA1D406-BBB8-B4A7-F2A1-9C5BDA678F60}"/>
              </a:ext>
            </a:extLst>
          </p:cNvPr>
          <p:cNvPicPr>
            <a:picLocks noGrp="1" noChangeAspect="1"/>
          </p:cNvPicPr>
          <p:nvPr>
            <p:ph idx="1"/>
          </p:nvPr>
        </p:nvPicPr>
        <p:blipFill>
          <a:blip r:embed="rId2"/>
          <a:stretch>
            <a:fillRect/>
          </a:stretch>
        </p:blipFill>
        <p:spPr>
          <a:xfrm>
            <a:off x="980192" y="2001793"/>
            <a:ext cx="4308989" cy="3992563"/>
          </a:xfrm>
        </p:spPr>
      </p:pic>
      <p:pic>
        <p:nvPicPr>
          <p:cNvPr id="12" name="Picture 11">
            <a:extLst>
              <a:ext uri="{FF2B5EF4-FFF2-40B4-BE49-F238E27FC236}">
                <a16:creationId xmlns:a16="http://schemas.microsoft.com/office/drawing/2014/main" id="{74C5B3D3-EEEF-1EE9-3CDE-B9FD22A3972C}"/>
              </a:ext>
            </a:extLst>
          </p:cNvPr>
          <p:cNvPicPr>
            <a:picLocks noChangeAspect="1"/>
          </p:cNvPicPr>
          <p:nvPr/>
        </p:nvPicPr>
        <p:blipFill>
          <a:blip r:embed="rId3"/>
          <a:stretch>
            <a:fillRect/>
          </a:stretch>
        </p:blipFill>
        <p:spPr>
          <a:xfrm>
            <a:off x="5587066" y="1690688"/>
            <a:ext cx="6183815" cy="4792016"/>
          </a:xfrm>
          <a:prstGeom prst="rect">
            <a:avLst/>
          </a:prstGeom>
        </p:spPr>
      </p:pic>
      <p:sp>
        <p:nvSpPr>
          <p:cNvPr id="14" name="TextBox 13">
            <a:extLst>
              <a:ext uri="{FF2B5EF4-FFF2-40B4-BE49-F238E27FC236}">
                <a16:creationId xmlns:a16="http://schemas.microsoft.com/office/drawing/2014/main" id="{A82DBCD7-A714-A48F-67B4-32886F171389}"/>
              </a:ext>
            </a:extLst>
          </p:cNvPr>
          <p:cNvSpPr txBox="1"/>
          <p:nvPr/>
        </p:nvSpPr>
        <p:spPr>
          <a:xfrm>
            <a:off x="908109" y="1690688"/>
            <a:ext cx="4381072" cy="276999"/>
          </a:xfrm>
          <a:prstGeom prst="rect">
            <a:avLst/>
          </a:prstGeom>
          <a:noFill/>
        </p:spPr>
        <p:txBody>
          <a:bodyPr wrap="square">
            <a:spAutoFit/>
          </a:bodyPr>
          <a:lstStyle/>
          <a:p>
            <a:r>
              <a:rPr lang="en-US" sz="1200" dirty="0"/>
              <a:t>Example</a:t>
            </a:r>
            <a:r>
              <a:rPr lang="en-US" sz="1200" dirty="0">
                <a:hlinkClick r:id="rId4"/>
              </a:rPr>
              <a:t>: https://www.coleparmer.com/Chemical-Resistance</a:t>
            </a:r>
            <a:endParaRPr lang="en-US" sz="1200" dirty="0"/>
          </a:p>
        </p:txBody>
      </p:sp>
    </p:spTree>
    <p:extLst>
      <p:ext uri="{BB962C8B-B14F-4D97-AF65-F5344CB8AC3E}">
        <p14:creationId xmlns:p14="http://schemas.microsoft.com/office/powerpoint/2010/main" val="2620419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Men's Caterpillar Work Boots &amp; Shoes - Boot Barn">
            <a:extLst>
              <a:ext uri="{FF2B5EF4-FFF2-40B4-BE49-F238E27FC236}">
                <a16:creationId xmlns:a16="http://schemas.microsoft.com/office/drawing/2014/main" id="{AB3A71C1-AC16-9295-71F3-6952E42FAD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4360" y="4152630"/>
            <a:ext cx="1440111" cy="17983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0F2F5AF-E6FD-9796-EFB8-35ABE41CFE7E}"/>
              </a:ext>
            </a:extLst>
          </p:cNvPr>
          <p:cNvSpPr>
            <a:spLocks noGrp="1"/>
          </p:cNvSpPr>
          <p:nvPr>
            <p:ph type="title"/>
          </p:nvPr>
        </p:nvSpPr>
        <p:spPr/>
        <p:txBody>
          <a:bodyPr>
            <a:normAutofit/>
          </a:bodyPr>
          <a:lstStyle/>
          <a:p>
            <a:pPr algn="ctr"/>
            <a:r>
              <a:rPr lang="en-US" sz="4000" dirty="0">
                <a:latin typeface="+mn-lt"/>
              </a:rPr>
              <a:t>Non-chemical hazards that require additional PPE</a:t>
            </a:r>
          </a:p>
        </p:txBody>
      </p:sp>
      <p:graphicFrame>
        <p:nvGraphicFramePr>
          <p:cNvPr id="4" name="Table 4">
            <a:extLst>
              <a:ext uri="{FF2B5EF4-FFF2-40B4-BE49-F238E27FC236}">
                <a16:creationId xmlns:a16="http://schemas.microsoft.com/office/drawing/2014/main" id="{805E823E-C4EA-B45B-7E0F-F75E34B93864}"/>
              </a:ext>
            </a:extLst>
          </p:cNvPr>
          <p:cNvGraphicFramePr>
            <a:graphicFrameLocks noGrp="1"/>
          </p:cNvGraphicFramePr>
          <p:nvPr>
            <p:ph idx="1"/>
            <p:extLst>
              <p:ext uri="{D42A27DB-BD31-4B8C-83A1-F6EECF244321}">
                <p14:modId xmlns:p14="http://schemas.microsoft.com/office/powerpoint/2010/main" val="3931500364"/>
              </p:ext>
            </p:extLst>
          </p:nvPr>
        </p:nvGraphicFramePr>
        <p:xfrm>
          <a:off x="838200" y="1825625"/>
          <a:ext cx="10515600" cy="2327158"/>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94251825"/>
                    </a:ext>
                  </a:extLst>
                </a:gridCol>
                <a:gridCol w="5257800">
                  <a:extLst>
                    <a:ext uri="{9D8B030D-6E8A-4147-A177-3AD203B41FA5}">
                      <a16:colId xmlns:a16="http://schemas.microsoft.com/office/drawing/2014/main" val="3472753610"/>
                    </a:ext>
                  </a:extLst>
                </a:gridCol>
              </a:tblGrid>
              <a:tr h="472958">
                <a:tc>
                  <a:txBody>
                    <a:bodyPr/>
                    <a:lstStyle/>
                    <a:p>
                      <a:r>
                        <a:rPr lang="en-US" dirty="0"/>
                        <a:t>Hazard type</a:t>
                      </a:r>
                    </a:p>
                  </a:txBody>
                  <a:tcPr anchor="ctr"/>
                </a:tc>
                <a:tc>
                  <a:txBody>
                    <a:bodyPr/>
                    <a:lstStyle/>
                    <a:p>
                      <a:r>
                        <a:rPr lang="en-US" dirty="0"/>
                        <a:t>Required PPE</a:t>
                      </a:r>
                    </a:p>
                  </a:txBody>
                  <a:tcPr anchor="ctr"/>
                </a:tc>
                <a:extLst>
                  <a:ext uri="{0D108BD9-81ED-4DB2-BD59-A6C34878D82A}">
                    <a16:rowId xmlns:a16="http://schemas.microsoft.com/office/drawing/2014/main" val="2742446110"/>
                  </a:ext>
                </a:extLst>
              </a:tr>
              <a:tr h="370840">
                <a:tc>
                  <a:txBody>
                    <a:bodyPr/>
                    <a:lstStyle/>
                    <a:p>
                      <a:r>
                        <a:rPr lang="en-US" dirty="0"/>
                        <a:t>Noise above 90 decibel</a:t>
                      </a:r>
                    </a:p>
                  </a:txBody>
                  <a:tcPr/>
                </a:tc>
                <a:tc>
                  <a:txBody>
                    <a:bodyPr/>
                    <a:lstStyle/>
                    <a:p>
                      <a:r>
                        <a:rPr lang="en-US" dirty="0"/>
                        <a:t>Earmuff or ear plugs</a:t>
                      </a:r>
                    </a:p>
                  </a:txBody>
                  <a:tcPr/>
                </a:tc>
                <a:extLst>
                  <a:ext uri="{0D108BD9-81ED-4DB2-BD59-A6C34878D82A}">
                    <a16:rowId xmlns:a16="http://schemas.microsoft.com/office/drawing/2014/main" val="787589230"/>
                  </a:ext>
                </a:extLst>
              </a:tr>
              <a:tr h="370840">
                <a:tc>
                  <a:txBody>
                    <a:bodyPr/>
                    <a:lstStyle/>
                    <a:p>
                      <a:r>
                        <a:rPr lang="en-US" dirty="0"/>
                        <a:t>Nuisance dust</a:t>
                      </a:r>
                    </a:p>
                  </a:txBody>
                  <a:tcPr/>
                </a:tc>
                <a:tc>
                  <a:txBody>
                    <a:bodyPr/>
                    <a:lstStyle/>
                    <a:p>
                      <a:r>
                        <a:rPr lang="en-US" dirty="0"/>
                        <a:t>Dust masks</a:t>
                      </a:r>
                    </a:p>
                  </a:txBody>
                  <a:tcPr/>
                </a:tc>
                <a:extLst>
                  <a:ext uri="{0D108BD9-81ED-4DB2-BD59-A6C34878D82A}">
                    <a16:rowId xmlns:a16="http://schemas.microsoft.com/office/drawing/2014/main" val="2583471710"/>
                  </a:ext>
                </a:extLst>
              </a:tr>
              <a:tr h="370840">
                <a:tc>
                  <a:txBody>
                    <a:bodyPr/>
                    <a:lstStyle/>
                    <a:p>
                      <a:r>
                        <a:rPr lang="en-US" dirty="0"/>
                        <a:t>Slippery floor, other foot hazards</a:t>
                      </a:r>
                    </a:p>
                  </a:txBody>
                  <a:tcPr/>
                </a:tc>
                <a:tc>
                  <a:txBody>
                    <a:bodyPr/>
                    <a:lstStyle/>
                    <a:p>
                      <a:r>
                        <a:rPr lang="en-US" dirty="0"/>
                        <a:t>Non-slip shoes, safety shoes</a:t>
                      </a:r>
                    </a:p>
                  </a:txBody>
                  <a:tcPr/>
                </a:tc>
                <a:extLst>
                  <a:ext uri="{0D108BD9-81ED-4DB2-BD59-A6C34878D82A}">
                    <a16:rowId xmlns:a16="http://schemas.microsoft.com/office/drawing/2014/main" val="503485269"/>
                  </a:ext>
                </a:extLst>
              </a:tr>
              <a:tr h="370840">
                <a:tc>
                  <a:txBody>
                    <a:bodyPr/>
                    <a:lstStyle/>
                    <a:p>
                      <a:r>
                        <a:rPr lang="en-US" dirty="0"/>
                        <a:t>Renovation/construction  zone</a:t>
                      </a:r>
                    </a:p>
                  </a:txBody>
                  <a:tcPr/>
                </a:tc>
                <a:tc>
                  <a:txBody>
                    <a:bodyPr/>
                    <a:lstStyle/>
                    <a:p>
                      <a:r>
                        <a:rPr lang="en-US" dirty="0"/>
                        <a:t>Helmet</a:t>
                      </a:r>
                    </a:p>
                  </a:txBody>
                  <a:tcPr/>
                </a:tc>
                <a:extLst>
                  <a:ext uri="{0D108BD9-81ED-4DB2-BD59-A6C34878D82A}">
                    <a16:rowId xmlns:a16="http://schemas.microsoft.com/office/drawing/2014/main" val="350269822"/>
                  </a:ext>
                </a:extLst>
              </a:tr>
              <a:tr h="370840">
                <a:tc>
                  <a:txBody>
                    <a:bodyPr/>
                    <a:lstStyle/>
                    <a:p>
                      <a:r>
                        <a:rPr lang="en-US" dirty="0"/>
                        <a:t>Arc flash (electrical)</a:t>
                      </a:r>
                    </a:p>
                  </a:txBody>
                  <a:tcPr/>
                </a:tc>
                <a:tc>
                  <a:txBody>
                    <a:bodyPr/>
                    <a:lstStyle/>
                    <a:p>
                      <a:r>
                        <a:rPr lang="en-US" dirty="0"/>
                        <a:t>Arc flash helmet and visor, insulated gloves</a:t>
                      </a:r>
                    </a:p>
                  </a:txBody>
                  <a:tcPr/>
                </a:tc>
                <a:extLst>
                  <a:ext uri="{0D108BD9-81ED-4DB2-BD59-A6C34878D82A}">
                    <a16:rowId xmlns:a16="http://schemas.microsoft.com/office/drawing/2014/main" val="2269164582"/>
                  </a:ext>
                </a:extLst>
              </a:tr>
            </a:tbl>
          </a:graphicData>
        </a:graphic>
      </p:graphicFrame>
      <p:pic>
        <p:nvPicPr>
          <p:cNvPr id="3074" name="Picture 2">
            <a:extLst>
              <a:ext uri="{FF2B5EF4-FFF2-40B4-BE49-F238E27FC236}">
                <a16:creationId xmlns:a16="http://schemas.microsoft.com/office/drawing/2014/main" id="{9F79037C-A388-38B1-EE7C-E4A5837A3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703" y="4276559"/>
            <a:ext cx="1440111" cy="14401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3M™ Peltor Optime™ Earmuffs, H7A 10, 101 Over-The-Head&#10;                   ">
            <a:extLst>
              <a:ext uri="{FF2B5EF4-FFF2-40B4-BE49-F238E27FC236}">
                <a16:creationId xmlns:a16="http://schemas.microsoft.com/office/drawing/2014/main" id="{7DFDFE15-027E-D091-F9DC-BEB3738BE6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058" y="4386938"/>
            <a:ext cx="1329732" cy="132973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oneywell CP1000VP Disposable Nuisance Dust Mask, 50/Dispenser">
            <a:extLst>
              <a:ext uri="{FF2B5EF4-FFF2-40B4-BE49-F238E27FC236}">
                <a16:creationId xmlns:a16="http://schemas.microsoft.com/office/drawing/2014/main" id="{ADDA8648-AAB8-0FD5-DCA5-A6102CFC2A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0744" y="4536376"/>
            <a:ext cx="1180294" cy="118029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Salisbury 40 Cal Arc Flash Gloves">
            <a:extLst>
              <a:ext uri="{FF2B5EF4-FFF2-40B4-BE49-F238E27FC236}">
                <a16:creationId xmlns:a16="http://schemas.microsoft.com/office/drawing/2014/main" id="{45815B2E-228A-D066-0B8B-92DA2D7E14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3174" y="4219546"/>
            <a:ext cx="1580626" cy="158062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oneywell Salisbury 12 Cal Weight Balancing Arc Flash Protection  PrismShield™ Faceshield System &amp; Hard Hat - 234949 - Northern Safety Co.,  Inc.">
            <a:extLst>
              <a:ext uri="{FF2B5EF4-FFF2-40B4-BE49-F238E27FC236}">
                <a16:creationId xmlns:a16="http://schemas.microsoft.com/office/drawing/2014/main" id="{93B20343-3A93-1CBD-78DA-4C70959888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6740" y="4219546"/>
            <a:ext cx="1664516" cy="1664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968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4C378-A562-C0FE-76D3-41280B76B835}"/>
              </a:ext>
            </a:extLst>
          </p:cNvPr>
          <p:cNvSpPr>
            <a:spLocks noGrp="1"/>
          </p:cNvSpPr>
          <p:nvPr>
            <p:ph type="title"/>
          </p:nvPr>
        </p:nvSpPr>
        <p:spPr/>
        <p:txBody>
          <a:bodyPr/>
          <a:lstStyle/>
          <a:p>
            <a:pPr algn="ctr"/>
            <a:r>
              <a:rPr lang="en-US" dirty="0"/>
              <a:t>Who pays for YOUR PPE?</a:t>
            </a:r>
          </a:p>
        </p:txBody>
      </p:sp>
      <p:sp>
        <p:nvSpPr>
          <p:cNvPr id="3" name="Content Placeholder 2">
            <a:extLst>
              <a:ext uri="{FF2B5EF4-FFF2-40B4-BE49-F238E27FC236}">
                <a16:creationId xmlns:a16="http://schemas.microsoft.com/office/drawing/2014/main" id="{682091CA-D903-3B15-35BE-BA91D6B98CEF}"/>
              </a:ext>
            </a:extLst>
          </p:cNvPr>
          <p:cNvSpPr>
            <a:spLocks noGrp="1"/>
          </p:cNvSpPr>
          <p:nvPr>
            <p:ph idx="1"/>
          </p:nvPr>
        </p:nvSpPr>
        <p:spPr>
          <a:xfrm>
            <a:off x="838200" y="1825625"/>
            <a:ext cx="5789103" cy="3992079"/>
          </a:xfrm>
        </p:spPr>
        <p:txBody>
          <a:bodyPr/>
          <a:lstStyle/>
          <a:p>
            <a:pPr marL="0" indent="0">
              <a:buNone/>
            </a:pPr>
            <a:r>
              <a:rPr lang="en-US" u="sng" dirty="0"/>
              <a:t>Your employer.</a:t>
            </a:r>
          </a:p>
          <a:p>
            <a:pPr marL="0" indent="0">
              <a:spcBef>
                <a:spcPts val="1800"/>
              </a:spcBef>
              <a:buNone/>
            </a:pPr>
            <a:r>
              <a:rPr lang="en-US" dirty="0"/>
              <a:t>(If you are a student taking classes in a teaching lab, you may be required to provide your own PPE) </a:t>
            </a:r>
          </a:p>
          <a:p>
            <a:pPr marL="0" indent="0">
              <a:buNone/>
            </a:pPr>
            <a:endParaRPr lang="en-US" dirty="0"/>
          </a:p>
        </p:txBody>
      </p:sp>
      <p:sp>
        <p:nvSpPr>
          <p:cNvPr id="4" name="Slide Number Placeholder 3">
            <a:extLst>
              <a:ext uri="{FF2B5EF4-FFF2-40B4-BE49-F238E27FC236}">
                <a16:creationId xmlns:a16="http://schemas.microsoft.com/office/drawing/2014/main" id="{7E7395CE-FACC-0D21-396A-AA57732B093D}"/>
              </a:ext>
            </a:extLst>
          </p:cNvPr>
          <p:cNvSpPr>
            <a:spLocks noGrp="1"/>
          </p:cNvSpPr>
          <p:nvPr>
            <p:ph type="sldNum" sz="quarter" idx="12"/>
          </p:nvPr>
        </p:nvSpPr>
        <p:spPr/>
        <p:txBody>
          <a:bodyPr/>
          <a:lstStyle/>
          <a:p>
            <a:fld id="{6D22F896-40B5-4ADD-8801-0D06FADFA095}" type="slidenum">
              <a:rPr lang="en-US" smtClean="0"/>
              <a:t>28</a:t>
            </a:fld>
            <a:endParaRPr lang="en-US" dirty="0"/>
          </a:p>
        </p:txBody>
      </p:sp>
      <p:pic>
        <p:nvPicPr>
          <p:cNvPr id="4100" name="Picture 4" descr="Free Images : angry, boss, employee, fired, dismissed, layoff, dismissal,  office, unemployment, job, conflict, unhappy, dismiss, worker, quit,  manager, cartoon, character, leaves, bad, failure, kick, employer, leader,  behaviour, product, sharing ...">
            <a:extLst>
              <a:ext uri="{FF2B5EF4-FFF2-40B4-BE49-F238E27FC236}">
                <a16:creationId xmlns:a16="http://schemas.microsoft.com/office/drawing/2014/main" id="{FD4A1FC8-A744-83C6-40DF-F43B3348F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5119" y="2897902"/>
            <a:ext cx="4308681" cy="291980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52B2FAF3-8432-9D07-9FAF-2C3D2885DDFD}"/>
              </a:ext>
            </a:extLst>
          </p:cNvPr>
          <p:cNvSpPr/>
          <p:nvPr/>
        </p:nvSpPr>
        <p:spPr>
          <a:xfrm>
            <a:off x="9736282" y="1608978"/>
            <a:ext cx="1910643" cy="1385166"/>
          </a:xfrm>
          <a:prstGeom prst="wedgeRoundRectCallout">
            <a:avLst>
              <a:gd name="adj1" fmla="val -42587"/>
              <a:gd name="adj2" fmla="val 842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 buying your PPE, all you have to do is WEAR THEM!!!</a:t>
            </a:r>
          </a:p>
        </p:txBody>
      </p:sp>
    </p:spTree>
    <p:extLst>
      <p:ext uri="{BB962C8B-B14F-4D97-AF65-F5344CB8AC3E}">
        <p14:creationId xmlns:p14="http://schemas.microsoft.com/office/powerpoint/2010/main" val="3948030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0DD4BB-ECBE-83F0-F383-DB9E7E457944}"/>
              </a:ext>
            </a:extLst>
          </p:cNvPr>
          <p:cNvSpPr>
            <a:spLocks noGrp="1"/>
          </p:cNvSpPr>
          <p:nvPr>
            <p:ph type="title"/>
          </p:nvPr>
        </p:nvSpPr>
        <p:spPr/>
        <p:txBody>
          <a:bodyPr/>
          <a:lstStyle/>
          <a:p>
            <a:pPr algn="ctr"/>
            <a:r>
              <a:rPr lang="en-US" dirty="0">
                <a:latin typeface="+mn-lt"/>
              </a:rPr>
              <a:t>Where to buy PPE from?</a:t>
            </a:r>
          </a:p>
        </p:txBody>
      </p:sp>
      <p:sp>
        <p:nvSpPr>
          <p:cNvPr id="8" name="Content Placeholder 7">
            <a:extLst>
              <a:ext uri="{FF2B5EF4-FFF2-40B4-BE49-F238E27FC236}">
                <a16:creationId xmlns:a16="http://schemas.microsoft.com/office/drawing/2014/main" id="{F99232AE-A08B-ED2A-7348-E4297DC02675}"/>
              </a:ext>
            </a:extLst>
          </p:cNvPr>
          <p:cNvSpPr>
            <a:spLocks noGrp="1"/>
          </p:cNvSpPr>
          <p:nvPr>
            <p:ph idx="1"/>
          </p:nvPr>
        </p:nvSpPr>
        <p:spPr/>
        <p:txBody>
          <a:bodyPr>
            <a:normAutofit fontScale="92500" lnSpcReduction="20000"/>
          </a:bodyPr>
          <a:lstStyle/>
          <a:p>
            <a:pPr>
              <a:lnSpc>
                <a:spcPct val="110000"/>
              </a:lnSpc>
              <a:spcBef>
                <a:spcPts val="1800"/>
              </a:spcBef>
            </a:pPr>
            <a:r>
              <a:rPr lang="en-US" dirty="0">
                <a:latin typeface="+mn-lt"/>
              </a:rPr>
              <a:t>Hardware stores generally sell PPEs</a:t>
            </a:r>
          </a:p>
          <a:p>
            <a:pPr>
              <a:lnSpc>
                <a:spcPct val="110000"/>
              </a:lnSpc>
              <a:spcBef>
                <a:spcPts val="1800"/>
              </a:spcBef>
            </a:pPr>
            <a:r>
              <a:rPr lang="en-US" u="sng" dirty="0">
                <a:latin typeface="+mn-lt"/>
              </a:rPr>
              <a:t>However</a:t>
            </a:r>
            <a:r>
              <a:rPr lang="en-US" dirty="0">
                <a:latin typeface="+mn-lt"/>
              </a:rPr>
              <a:t>, specialized PPE suppliers will have a broader range of PPE suitable for use in the laboratory and can provide you with good advice on choosing the correct PPE for your needs</a:t>
            </a:r>
          </a:p>
          <a:p>
            <a:pPr>
              <a:lnSpc>
                <a:spcPct val="110000"/>
              </a:lnSpc>
              <a:spcBef>
                <a:spcPts val="1800"/>
              </a:spcBef>
            </a:pPr>
            <a:r>
              <a:rPr lang="en-US" u="sng" dirty="0">
                <a:latin typeface="+mn-lt"/>
              </a:rPr>
              <a:t>Reputable</a:t>
            </a:r>
            <a:r>
              <a:rPr lang="en-US" dirty="0">
                <a:latin typeface="+mn-lt"/>
              </a:rPr>
              <a:t> suppliers will offer PPE selections that are designed, manufactured, and tested in compliance with nationally recognized safety and performance standards </a:t>
            </a:r>
          </a:p>
          <a:p>
            <a:endParaRPr lang="en-US" dirty="0"/>
          </a:p>
        </p:txBody>
      </p:sp>
      <p:sp>
        <p:nvSpPr>
          <p:cNvPr id="3" name="TextBox 2">
            <a:extLst>
              <a:ext uri="{FF2B5EF4-FFF2-40B4-BE49-F238E27FC236}">
                <a16:creationId xmlns:a16="http://schemas.microsoft.com/office/drawing/2014/main" id="{5D3A436A-05A6-1415-5066-3FC496AC8AD5}"/>
              </a:ext>
            </a:extLst>
          </p:cNvPr>
          <p:cNvSpPr txBox="1"/>
          <p:nvPr/>
        </p:nvSpPr>
        <p:spPr>
          <a:xfrm>
            <a:off x="4572000" y="6035040"/>
            <a:ext cx="3324030" cy="584775"/>
          </a:xfrm>
          <a:prstGeom prst="rect">
            <a:avLst/>
          </a:prstGeom>
          <a:noFill/>
        </p:spPr>
        <p:txBody>
          <a:bodyPr wrap="square">
            <a:spAutoFit/>
          </a:bodyPr>
          <a:lstStyle/>
          <a:p>
            <a:r>
              <a:rPr lang="en-US" sz="1600" dirty="0">
                <a:latin typeface="Amasis MT Pro Black" panose="020B0604020202020204" pitchFamily="18" charset="0"/>
                <a:hlinkClick r:id="rId2" action="ppaction://hlinksldjump"/>
              </a:rPr>
              <a:t>Module 4</a:t>
            </a:r>
            <a:endParaRPr lang="en-US" sz="1600" dirty="0">
              <a:latin typeface="Amasis MT Pro Black" panose="020B0604020202020204" pitchFamily="18" charset="0"/>
            </a:endParaRPr>
          </a:p>
          <a:p>
            <a:r>
              <a:rPr lang="en-US" sz="1600" dirty="0">
                <a:latin typeface="Amasis MT Pro Black" panose="020B0604020202020204" pitchFamily="18" charset="0"/>
                <a:hlinkClick r:id="rId3" action="ppaction://hlinksldjump"/>
              </a:rPr>
              <a:t>Return to Course Modules</a:t>
            </a:r>
            <a:endParaRPr lang="en-US" sz="1600" dirty="0">
              <a:latin typeface="Amasis MT Pro Black" panose="020B0604020202020204" pitchFamily="18" charset="0"/>
            </a:endParaRPr>
          </a:p>
        </p:txBody>
      </p:sp>
    </p:spTree>
    <p:extLst>
      <p:ext uri="{BB962C8B-B14F-4D97-AF65-F5344CB8AC3E}">
        <p14:creationId xmlns:p14="http://schemas.microsoft.com/office/powerpoint/2010/main" val="4042969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E81A-A911-430B-BD24-5C02D0C4B9C5}"/>
              </a:ext>
            </a:extLst>
          </p:cNvPr>
          <p:cNvSpPr>
            <a:spLocks noGrp="1"/>
          </p:cNvSpPr>
          <p:nvPr>
            <p:ph type="title"/>
          </p:nvPr>
        </p:nvSpPr>
        <p:spPr/>
        <p:txBody>
          <a:bodyPr/>
          <a:lstStyle/>
          <a:p>
            <a:pPr algn="ctr"/>
            <a:r>
              <a:rPr lang="en-US" dirty="0"/>
              <a:t>Course overview</a:t>
            </a:r>
          </a:p>
        </p:txBody>
      </p:sp>
      <p:grpSp>
        <p:nvGrpSpPr>
          <p:cNvPr id="6" name="Group 5" descr="Course overview">
            <a:extLst>
              <a:ext uri="{FF2B5EF4-FFF2-40B4-BE49-F238E27FC236}">
                <a16:creationId xmlns:a16="http://schemas.microsoft.com/office/drawing/2014/main" id="{086F314C-E574-4CC7-8EEF-BE1EEBDBDAEF}"/>
              </a:ext>
            </a:extLst>
          </p:cNvPr>
          <p:cNvGrpSpPr/>
          <p:nvPr/>
        </p:nvGrpSpPr>
        <p:grpSpPr>
          <a:xfrm>
            <a:off x="2834239" y="1825625"/>
            <a:ext cx="8519560" cy="3992079"/>
            <a:chOff x="2834239" y="1825625"/>
            <a:chExt cx="8519560" cy="3992079"/>
          </a:xfrm>
        </p:grpSpPr>
        <p:sp>
          <p:nvSpPr>
            <p:cNvPr id="8" name="Freeform: Shape 7">
              <a:extLst>
                <a:ext uri="{FF2B5EF4-FFF2-40B4-BE49-F238E27FC236}">
                  <a16:creationId xmlns:a16="http://schemas.microsoft.com/office/drawing/2014/main" id="{76A658D0-C1D4-4C6A-9B73-6E7FE3047438}"/>
                </a:ext>
              </a:extLst>
            </p:cNvPr>
            <p:cNvSpPr/>
            <p:nvPr/>
          </p:nvSpPr>
          <p:spPr>
            <a:xfrm>
              <a:off x="2834239" y="1825625"/>
              <a:ext cx="8519560" cy="3992079"/>
            </a:xfrm>
            <a:custGeom>
              <a:avLst/>
              <a:gdLst>
                <a:gd name="connsiteX0" fmla="*/ 0 w 8519560"/>
                <a:gd name="connsiteY0" fmla="*/ 0 h 3992079"/>
                <a:gd name="connsiteX1" fmla="*/ 8519560 w 8519560"/>
                <a:gd name="connsiteY1" fmla="*/ 0 h 3992079"/>
                <a:gd name="connsiteX2" fmla="*/ 8519560 w 8519560"/>
                <a:gd name="connsiteY2" fmla="*/ 3992079 h 3992079"/>
                <a:gd name="connsiteX3" fmla="*/ 0 w 8519560"/>
                <a:gd name="connsiteY3" fmla="*/ 3992079 h 3992079"/>
                <a:gd name="connsiteX4" fmla="*/ 0 w 8519560"/>
                <a:gd name="connsiteY4" fmla="*/ 0 h 399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9560" h="3992079">
                  <a:moveTo>
                    <a:pt x="0" y="0"/>
                  </a:moveTo>
                  <a:lnTo>
                    <a:pt x="8519560" y="0"/>
                  </a:lnTo>
                  <a:lnTo>
                    <a:pt x="8519560" y="3992079"/>
                  </a:lnTo>
                  <a:lnTo>
                    <a:pt x="0" y="3992079"/>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5250" tIns="95250" rIns="95250" bIns="2191092" numCol="1" spcCol="1270" anchor="ctr" anchorCtr="0">
              <a:noAutofit/>
            </a:bodyPr>
            <a:lstStyle/>
            <a:p>
              <a:pPr marL="0" marR="0" lvl="0" indent="0" algn="l" defTabSz="111125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Arial" panose="020B0604020202020204"/>
                  <a:ea typeface="+mn-ea"/>
                  <a:cs typeface="+mn-cs"/>
                </a:rPr>
                <a:t>This course is designed to provide </a:t>
              </a:r>
              <a:r>
                <a:rPr kumimoji="0" lang="en-US" sz="2400" b="0" i="0" u="none" strike="noStrike" kern="1200" cap="none" spc="0" normalizeH="0" baseline="0" noProof="0" dirty="0" err="1">
                  <a:ln>
                    <a:noFill/>
                  </a:ln>
                  <a:solidFill>
                    <a:srgbClr val="000000">
                      <a:hueOff val="0"/>
                      <a:satOff val="0"/>
                      <a:lumOff val="0"/>
                      <a:alphaOff val="0"/>
                    </a:srgbClr>
                  </a:solidFill>
                  <a:effectLst/>
                  <a:uLnTx/>
                  <a:uFillTx/>
                  <a:latin typeface="Arial" panose="020B0604020202020204"/>
                  <a:ea typeface="+mn-ea"/>
                  <a:cs typeface="+mn-cs"/>
                </a:rPr>
                <a:t>U</a:t>
              </a:r>
              <a:r>
                <a:rPr kumimoji="0" lang="en-US" sz="2400" b="0" i="1" u="none" strike="noStrike" kern="1200" cap="none" spc="0" normalizeH="0" baseline="0" noProof="0" dirty="0" err="1">
                  <a:ln>
                    <a:noFill/>
                  </a:ln>
                  <a:solidFill>
                    <a:srgbClr val="000000">
                      <a:hueOff val="0"/>
                      <a:satOff val="0"/>
                      <a:lumOff val="0"/>
                      <a:alphaOff val="0"/>
                    </a:srgbClr>
                  </a:solidFill>
                  <a:effectLst/>
                  <a:uLnTx/>
                  <a:uFillTx/>
                  <a:latin typeface="Arial" panose="020B0604020202020204"/>
                  <a:ea typeface="+mn-ea"/>
                  <a:cs typeface="+mn-cs"/>
                </a:rPr>
                <a:t>of</a:t>
              </a:r>
              <a:r>
                <a:rPr kumimoji="0" lang="en-US" sz="2400" b="0" i="0" u="none" strike="noStrike" kern="1200" cap="none" spc="0" normalizeH="0" baseline="0" noProof="0" dirty="0" err="1">
                  <a:ln>
                    <a:noFill/>
                  </a:ln>
                  <a:solidFill>
                    <a:srgbClr val="000000">
                      <a:hueOff val="0"/>
                      <a:satOff val="0"/>
                      <a:lumOff val="0"/>
                      <a:alphaOff val="0"/>
                    </a:srgbClr>
                  </a:solidFill>
                  <a:effectLst/>
                  <a:uLnTx/>
                  <a:uFillTx/>
                  <a:latin typeface="Arial" panose="020B0604020202020204"/>
                  <a:ea typeface="+mn-ea"/>
                  <a:cs typeface="+mn-cs"/>
                </a:rPr>
                <a:t>SC</a:t>
              </a:r>
              <a:r>
                <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Arial" panose="020B0604020202020204"/>
                  <a:ea typeface="+mn-ea"/>
                  <a:cs typeface="+mn-cs"/>
                </a:rPr>
                <a:t> faculty, staff, and students with the necessary knowledge to minimize the risk of exposure and injury when handling hazardous chemicals while performing their job duties.</a:t>
              </a:r>
            </a:p>
          </p:txBody>
        </p:sp>
        <p:sp>
          <p:nvSpPr>
            <p:cNvPr id="10" name="Freeform: Shape 9">
              <a:extLst>
                <a:ext uri="{FF2B5EF4-FFF2-40B4-BE49-F238E27FC236}">
                  <a16:creationId xmlns:a16="http://schemas.microsoft.com/office/drawing/2014/main" id="{52E6D390-B1F4-4772-AFF9-781904CDBEA6}"/>
                </a:ext>
              </a:extLst>
            </p:cNvPr>
            <p:cNvSpPr/>
            <p:nvPr/>
          </p:nvSpPr>
          <p:spPr>
            <a:xfrm>
              <a:off x="2834239" y="3429000"/>
              <a:ext cx="8519560" cy="1428751"/>
            </a:xfrm>
            <a:custGeom>
              <a:avLst/>
              <a:gdLst>
                <a:gd name="connsiteX0" fmla="*/ 0 w 8519560"/>
                <a:gd name="connsiteY0" fmla="*/ 0 h 1896237"/>
                <a:gd name="connsiteX1" fmla="*/ 8519560 w 8519560"/>
                <a:gd name="connsiteY1" fmla="*/ 0 h 1896237"/>
                <a:gd name="connsiteX2" fmla="*/ 8519560 w 8519560"/>
                <a:gd name="connsiteY2" fmla="*/ 1896237 h 1896237"/>
                <a:gd name="connsiteX3" fmla="*/ 0 w 8519560"/>
                <a:gd name="connsiteY3" fmla="*/ 1896237 h 1896237"/>
                <a:gd name="connsiteX4" fmla="*/ 0 w 8519560"/>
                <a:gd name="connsiteY4" fmla="*/ 0 h 1896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9560" h="1896237">
                  <a:moveTo>
                    <a:pt x="0" y="0"/>
                  </a:moveTo>
                  <a:lnTo>
                    <a:pt x="8519560" y="0"/>
                  </a:lnTo>
                  <a:lnTo>
                    <a:pt x="8519560" y="1896237"/>
                  </a:lnTo>
                  <a:lnTo>
                    <a:pt x="0" y="1896237"/>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5250" tIns="95250" rIns="95250" bIns="95250" numCol="1" spcCol="1270" anchor="ctr" anchorCtr="0">
              <a:noAutofit/>
            </a:bodyPr>
            <a:lstStyle/>
            <a:p>
              <a:pPr marL="0" marR="0" lvl="0" indent="0" algn="l" defTabSz="11112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Arial" panose="020B0604020202020204"/>
                  <a:ea typeface="+mn-ea"/>
                  <a:cs typeface="+mn-cs"/>
                </a:rPr>
                <a:t>This course is required for all research faculty, staff, and students prior to working in the laboratory. A refresher must be completed every two years thereafter.</a:t>
              </a:r>
            </a:p>
          </p:txBody>
        </p:sp>
      </p:grpSp>
      <p:sp>
        <p:nvSpPr>
          <p:cNvPr id="11" name="Rectangle 10">
            <a:extLst>
              <a:ext uri="{FF2B5EF4-FFF2-40B4-BE49-F238E27FC236}">
                <a16:creationId xmlns:a16="http://schemas.microsoft.com/office/drawing/2014/main" id="{2CD905B0-096C-4848-8647-2BFD8D82ADF7}"/>
              </a:ext>
            </a:extLst>
          </p:cNvPr>
          <p:cNvSpPr/>
          <p:nvPr/>
        </p:nvSpPr>
        <p:spPr>
          <a:xfrm>
            <a:off x="1024569" y="1825625"/>
            <a:ext cx="1809670" cy="39920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3" name="Picture 12" descr="A picture containing text, sign&#10;&#10;Description automatically generated">
            <a:extLst>
              <a:ext uri="{FF2B5EF4-FFF2-40B4-BE49-F238E27FC236}">
                <a16:creationId xmlns:a16="http://schemas.microsoft.com/office/drawing/2014/main" id="{EF9CE7C5-95DA-41A9-BA7F-FDFA8A3A05A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215029" y="3007487"/>
            <a:ext cx="1428750" cy="1428750"/>
          </a:xfrm>
          <a:prstGeom prst="rect">
            <a:avLst/>
          </a:prstGeom>
        </p:spPr>
      </p:pic>
      <p:sp>
        <p:nvSpPr>
          <p:cNvPr id="3" name="TextBox 2">
            <a:extLst>
              <a:ext uri="{FF2B5EF4-FFF2-40B4-BE49-F238E27FC236}">
                <a16:creationId xmlns:a16="http://schemas.microsoft.com/office/drawing/2014/main" id="{E20ED041-EBAF-4E6E-9263-BC085672676C}"/>
              </a:ext>
            </a:extLst>
          </p:cNvPr>
          <p:cNvSpPr txBox="1"/>
          <p:nvPr/>
        </p:nvSpPr>
        <p:spPr>
          <a:xfrm>
            <a:off x="2834239" y="4870815"/>
            <a:ext cx="79953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Once you completed this course, you and your supervisor will sign a training document (see next slide).  </a:t>
            </a:r>
          </a:p>
        </p:txBody>
      </p:sp>
    </p:spTree>
    <p:extLst>
      <p:ext uri="{BB962C8B-B14F-4D97-AF65-F5344CB8AC3E}">
        <p14:creationId xmlns:p14="http://schemas.microsoft.com/office/powerpoint/2010/main" val="972515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9725A7D-59D4-4E3A-A757-1036D50A694D}"/>
              </a:ext>
            </a:extLst>
          </p:cNvPr>
          <p:cNvSpPr>
            <a:spLocks noGrp="1"/>
          </p:cNvSpPr>
          <p:nvPr>
            <p:ph type="title"/>
          </p:nvPr>
        </p:nvSpPr>
        <p:spPr/>
        <p:txBody>
          <a:bodyPr/>
          <a:lstStyle/>
          <a:p>
            <a:r>
              <a:rPr lang="en-US" dirty="0"/>
              <a:t>MODULE 4</a:t>
            </a:r>
          </a:p>
        </p:txBody>
      </p:sp>
      <p:sp>
        <p:nvSpPr>
          <p:cNvPr id="8" name="Text Placeholder 7">
            <a:extLst>
              <a:ext uri="{FF2B5EF4-FFF2-40B4-BE49-F238E27FC236}">
                <a16:creationId xmlns:a16="http://schemas.microsoft.com/office/drawing/2014/main" id="{4C76F2D6-C2D2-4E95-8996-E4DA11017952}"/>
              </a:ext>
            </a:extLst>
          </p:cNvPr>
          <p:cNvSpPr>
            <a:spLocks noGrp="1"/>
          </p:cNvSpPr>
          <p:nvPr>
            <p:ph type="body" idx="1"/>
          </p:nvPr>
        </p:nvSpPr>
        <p:spPr/>
        <p:txBody>
          <a:bodyPr/>
          <a:lstStyle/>
          <a:p>
            <a:r>
              <a:rPr lang="en-US" dirty="0"/>
              <a:t>Do I Need a Respirator?</a:t>
            </a:r>
          </a:p>
        </p:txBody>
      </p:sp>
      <p:sp>
        <p:nvSpPr>
          <p:cNvPr id="4" name="Slide Number Placeholder 3">
            <a:extLst>
              <a:ext uri="{FF2B5EF4-FFF2-40B4-BE49-F238E27FC236}">
                <a16:creationId xmlns:a16="http://schemas.microsoft.com/office/drawing/2014/main" id="{D2E1F652-AB1E-4738-B806-1BE8F812149C}"/>
              </a:ext>
            </a:extLst>
          </p:cNvPr>
          <p:cNvSpPr>
            <a:spLocks noGrp="1"/>
          </p:cNvSpPr>
          <p:nvPr>
            <p:ph type="sldNum" sz="quarter" idx="12"/>
          </p:nvPr>
        </p:nvSpPr>
        <p:spPr/>
        <p:txBody>
          <a:bodyPr/>
          <a:lstStyle/>
          <a:p>
            <a:fld id="{6D22F896-40B5-4ADD-8801-0D06FADFA095}" type="slidenum">
              <a:rPr lang="en-US" smtClean="0"/>
              <a:t>30</a:t>
            </a:fld>
            <a:endParaRPr lang="en-US" dirty="0"/>
          </a:p>
        </p:txBody>
      </p:sp>
    </p:spTree>
    <p:extLst>
      <p:ext uri="{BB962C8B-B14F-4D97-AF65-F5344CB8AC3E}">
        <p14:creationId xmlns:p14="http://schemas.microsoft.com/office/powerpoint/2010/main" val="1363652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32B5E-7CFC-41B6-8F54-541769601A8E}"/>
              </a:ext>
            </a:extLst>
          </p:cNvPr>
          <p:cNvSpPr>
            <a:spLocks noGrp="1"/>
          </p:cNvSpPr>
          <p:nvPr>
            <p:ph type="title"/>
          </p:nvPr>
        </p:nvSpPr>
        <p:spPr/>
        <p:txBody>
          <a:bodyPr>
            <a:normAutofit/>
          </a:bodyPr>
          <a:lstStyle/>
          <a:p>
            <a:pPr algn="ctr"/>
            <a:r>
              <a:rPr lang="en-US" sz="4000" cap="none" dirty="0"/>
              <a:t>Do I need a respirator?</a:t>
            </a:r>
          </a:p>
        </p:txBody>
      </p:sp>
      <p:pic>
        <p:nvPicPr>
          <p:cNvPr id="5" name="Content Placeholder 4">
            <a:extLst>
              <a:ext uri="{FF2B5EF4-FFF2-40B4-BE49-F238E27FC236}">
                <a16:creationId xmlns:a16="http://schemas.microsoft.com/office/drawing/2014/main" id="{CEEA49E2-6360-42D8-9845-1113248A8A13}"/>
              </a:ext>
            </a:extLst>
          </p:cNvPr>
          <p:cNvPicPr>
            <a:picLocks noGrp="1" noChangeAspect="1"/>
          </p:cNvPicPr>
          <p:nvPr>
            <p:ph sz="half" idx="1"/>
          </p:nvPr>
        </p:nvPicPr>
        <p:blipFill>
          <a:blip r:embed="rId2"/>
          <a:stretch>
            <a:fillRect/>
          </a:stretch>
        </p:blipFill>
        <p:spPr>
          <a:xfrm>
            <a:off x="952500" y="1847056"/>
            <a:ext cx="4953000" cy="4000500"/>
          </a:xfrm>
          <a:prstGeom prst="rect">
            <a:avLst/>
          </a:prstGeom>
        </p:spPr>
      </p:pic>
      <p:sp>
        <p:nvSpPr>
          <p:cNvPr id="6" name="Content Placeholder 5">
            <a:extLst>
              <a:ext uri="{FF2B5EF4-FFF2-40B4-BE49-F238E27FC236}">
                <a16:creationId xmlns:a16="http://schemas.microsoft.com/office/drawing/2014/main" id="{5B60D96B-762C-4C43-91E8-98E2B3F88C04}"/>
              </a:ext>
            </a:extLst>
          </p:cNvPr>
          <p:cNvSpPr>
            <a:spLocks noGrp="1"/>
          </p:cNvSpPr>
          <p:nvPr>
            <p:ph sz="half" idx="2"/>
          </p:nvPr>
        </p:nvSpPr>
        <p:spPr>
          <a:xfrm>
            <a:off x="6172199" y="1825625"/>
            <a:ext cx="5382491" cy="4043761"/>
          </a:xfrm>
        </p:spPr>
        <p:txBody>
          <a:bodyPr/>
          <a:lstStyle/>
          <a:p>
            <a:pPr marL="0" indent="0">
              <a:buNone/>
            </a:pPr>
            <a:r>
              <a:rPr lang="en-US" u="sng" dirty="0"/>
              <a:t>99% of the time: NO!</a:t>
            </a:r>
          </a:p>
          <a:p>
            <a:pPr marL="0" indent="0">
              <a:spcBef>
                <a:spcPts val="1800"/>
              </a:spcBef>
              <a:buNone/>
            </a:pPr>
            <a:r>
              <a:rPr lang="en-US" dirty="0"/>
              <a:t>Engineering controls must be in place and designed to prevent and eliminate hazardous fumes and particulates escaping into the open lab BEFORE considering the use of a respirator.</a:t>
            </a:r>
          </a:p>
        </p:txBody>
      </p:sp>
      <p:sp>
        <p:nvSpPr>
          <p:cNvPr id="4" name="Slide Number Placeholder 3">
            <a:extLst>
              <a:ext uri="{FF2B5EF4-FFF2-40B4-BE49-F238E27FC236}">
                <a16:creationId xmlns:a16="http://schemas.microsoft.com/office/drawing/2014/main" id="{41AC8829-2471-4DEC-A816-45334B89C935}"/>
              </a:ext>
            </a:extLst>
          </p:cNvPr>
          <p:cNvSpPr>
            <a:spLocks noGrp="1"/>
          </p:cNvSpPr>
          <p:nvPr>
            <p:ph type="sldNum" sz="quarter" idx="12"/>
          </p:nvPr>
        </p:nvSpPr>
        <p:spPr/>
        <p:txBody>
          <a:bodyPr/>
          <a:lstStyle/>
          <a:p>
            <a:fld id="{6D22F896-40B5-4ADD-8801-0D06FADFA095}" type="slidenum">
              <a:rPr lang="en-US" smtClean="0"/>
              <a:t>31</a:t>
            </a:fld>
            <a:endParaRPr lang="en-US" dirty="0"/>
          </a:p>
        </p:txBody>
      </p:sp>
    </p:spTree>
    <p:extLst>
      <p:ext uri="{BB962C8B-B14F-4D97-AF65-F5344CB8AC3E}">
        <p14:creationId xmlns:p14="http://schemas.microsoft.com/office/powerpoint/2010/main" val="3959306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8CDF0-CEE0-45A4-A095-4832C2F2ED0A}"/>
              </a:ext>
            </a:extLst>
          </p:cNvPr>
          <p:cNvSpPr>
            <a:spLocks noGrp="1"/>
          </p:cNvSpPr>
          <p:nvPr>
            <p:ph type="title"/>
          </p:nvPr>
        </p:nvSpPr>
        <p:spPr/>
        <p:txBody>
          <a:bodyPr>
            <a:normAutofit fontScale="90000"/>
          </a:bodyPr>
          <a:lstStyle/>
          <a:p>
            <a:r>
              <a:rPr lang="en-US" dirty="0">
                <a:latin typeface="+mn-lt"/>
              </a:rPr>
              <a:t>If </a:t>
            </a:r>
            <a:r>
              <a:rPr lang="en-US" u="sng" dirty="0">
                <a:latin typeface="+mn-lt"/>
              </a:rPr>
              <a:t>you</a:t>
            </a:r>
            <a:r>
              <a:rPr lang="en-US" dirty="0">
                <a:latin typeface="+mn-lt"/>
              </a:rPr>
              <a:t> think you need a respirator-</a:t>
            </a:r>
          </a:p>
        </p:txBody>
      </p:sp>
      <p:sp>
        <p:nvSpPr>
          <p:cNvPr id="11" name="Content Placeholder 10">
            <a:extLst>
              <a:ext uri="{FF2B5EF4-FFF2-40B4-BE49-F238E27FC236}">
                <a16:creationId xmlns:a16="http://schemas.microsoft.com/office/drawing/2014/main" id="{02ED8B92-5EB0-4348-F18C-7C77E6FAB425}"/>
              </a:ext>
            </a:extLst>
          </p:cNvPr>
          <p:cNvSpPr>
            <a:spLocks noGrp="1"/>
          </p:cNvSpPr>
          <p:nvPr>
            <p:ph idx="1"/>
          </p:nvPr>
        </p:nvSpPr>
        <p:spPr>
          <a:xfrm>
            <a:off x="838200" y="1825625"/>
            <a:ext cx="7064229" cy="3992079"/>
          </a:xfrm>
        </p:spPr>
        <p:txBody>
          <a:bodyPr>
            <a:normAutofit fontScale="92500"/>
          </a:bodyPr>
          <a:lstStyle/>
          <a:p>
            <a:pPr>
              <a:lnSpc>
                <a:spcPct val="110000"/>
              </a:lnSpc>
            </a:pPr>
            <a:r>
              <a:rPr lang="en-US" sz="2800" dirty="0">
                <a:latin typeface="+mn-lt"/>
              </a:rPr>
              <a:t>Contact EH&amp;S at (803)777-5269 or 777-7650</a:t>
            </a:r>
          </a:p>
          <a:p>
            <a:pPr>
              <a:lnSpc>
                <a:spcPct val="110000"/>
              </a:lnSpc>
            </a:pPr>
            <a:r>
              <a:rPr lang="en-US" sz="2800" dirty="0">
                <a:latin typeface="+mn-lt"/>
              </a:rPr>
              <a:t>We will identify and measure the inhalation hazards</a:t>
            </a:r>
          </a:p>
          <a:p>
            <a:pPr>
              <a:lnSpc>
                <a:spcPct val="110000"/>
              </a:lnSpc>
            </a:pPr>
            <a:r>
              <a:rPr lang="en-US" sz="2800" dirty="0">
                <a:latin typeface="+mn-lt"/>
              </a:rPr>
              <a:t>We will conduct a hazard and risk assessment to determine if another control can be implemented to reduce the risk or if a respirator is indeed needed for you to safely perform your experiment/procedure/task. </a:t>
            </a:r>
          </a:p>
        </p:txBody>
      </p:sp>
      <p:pic>
        <p:nvPicPr>
          <p:cNvPr id="5" name="Picture 4">
            <a:extLst>
              <a:ext uri="{FF2B5EF4-FFF2-40B4-BE49-F238E27FC236}">
                <a16:creationId xmlns:a16="http://schemas.microsoft.com/office/drawing/2014/main" id="{9CEBB67B-1132-4FB7-A4BD-2AA6800013D1}"/>
              </a:ext>
            </a:extLst>
          </p:cNvPr>
          <p:cNvPicPr>
            <a:picLocks noChangeAspect="1"/>
          </p:cNvPicPr>
          <p:nvPr/>
        </p:nvPicPr>
        <p:blipFill>
          <a:blip r:embed="rId2"/>
          <a:stretch>
            <a:fillRect/>
          </a:stretch>
        </p:blipFill>
        <p:spPr>
          <a:xfrm>
            <a:off x="9711955" y="1496460"/>
            <a:ext cx="1433633" cy="1433633"/>
          </a:xfrm>
          <a:prstGeom prst="rect">
            <a:avLst/>
          </a:prstGeom>
        </p:spPr>
      </p:pic>
      <p:pic>
        <p:nvPicPr>
          <p:cNvPr id="3" name="Picture 4">
            <a:hlinkClick r:id="rId3" action="ppaction://hlinkfile"/>
            <a:extLst>
              <a:ext uri="{FF2B5EF4-FFF2-40B4-BE49-F238E27FC236}">
                <a16:creationId xmlns:a16="http://schemas.microsoft.com/office/drawing/2014/main" id="{CEAD9237-B124-7594-6D56-B7710FB14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2429" y="2882385"/>
            <a:ext cx="2204307" cy="2934729"/>
          </a:xfrm>
          <a:prstGeom prst="rect">
            <a:avLst/>
          </a:prstGeom>
          <a:noFill/>
          <a:extLst>
            <a:ext uri="{909E8E84-426E-40DD-AFC4-6F175D3DCCD1}">
              <a14:hiddenFill xmlns:a14="http://schemas.microsoft.com/office/drawing/2010/main">
                <a:solidFill>
                  <a:srgbClr val="FFFFFF"/>
                </a:solidFill>
              </a14:hiddenFill>
            </a:ext>
          </a:extLst>
        </p:spPr>
      </p:pic>
      <p:sp>
        <p:nvSpPr>
          <p:cNvPr id="4" name="Thought Bubble: Cloud 3">
            <a:extLst>
              <a:ext uri="{FF2B5EF4-FFF2-40B4-BE49-F238E27FC236}">
                <a16:creationId xmlns:a16="http://schemas.microsoft.com/office/drawing/2014/main" id="{C93F5118-E3A6-1034-3C38-96A428EF7396}"/>
              </a:ext>
            </a:extLst>
          </p:cNvPr>
          <p:cNvSpPr/>
          <p:nvPr/>
        </p:nvSpPr>
        <p:spPr>
          <a:xfrm>
            <a:off x="9127222" y="1619074"/>
            <a:ext cx="2290194" cy="1543575"/>
          </a:xfrm>
          <a:prstGeom prst="cloudCallout">
            <a:avLst>
              <a:gd name="adj1" fmla="val -37944"/>
              <a:gd name="adj2" fmla="val 5403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48D912F-108B-7688-59D3-BA3D02C19246}"/>
              </a:ext>
            </a:extLst>
          </p:cNvPr>
          <p:cNvSpPr txBox="1"/>
          <p:nvPr/>
        </p:nvSpPr>
        <p:spPr>
          <a:xfrm>
            <a:off x="9399049" y="2499004"/>
            <a:ext cx="585417" cy="523220"/>
          </a:xfrm>
          <a:prstGeom prst="rect">
            <a:avLst/>
          </a:prstGeom>
          <a:noFill/>
        </p:spPr>
        <p:txBody>
          <a:bodyPr wrap="none" rtlCol="0">
            <a:spAutoFit/>
          </a:bodyPr>
          <a:lstStyle/>
          <a:p>
            <a:r>
              <a:rPr lang="en-US" sz="2800" dirty="0"/>
              <a:t>??</a:t>
            </a:r>
          </a:p>
        </p:txBody>
      </p:sp>
    </p:spTree>
    <p:extLst>
      <p:ext uri="{BB962C8B-B14F-4D97-AF65-F5344CB8AC3E}">
        <p14:creationId xmlns:p14="http://schemas.microsoft.com/office/powerpoint/2010/main" val="4281436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CDBB5D4-353F-6DEE-BCFC-3E3B243B2D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07952" y="2831130"/>
            <a:ext cx="1961652" cy="2773734"/>
          </a:xfrm>
          <a:prstGeom prst="rect">
            <a:avLst/>
          </a:prstGeom>
        </p:spPr>
      </p:pic>
      <p:sp>
        <p:nvSpPr>
          <p:cNvPr id="2" name="Title 1">
            <a:extLst>
              <a:ext uri="{FF2B5EF4-FFF2-40B4-BE49-F238E27FC236}">
                <a16:creationId xmlns:a16="http://schemas.microsoft.com/office/drawing/2014/main" id="{1288CDF0-CEE0-45A4-A095-4832C2F2ED0A}"/>
              </a:ext>
            </a:extLst>
          </p:cNvPr>
          <p:cNvSpPr>
            <a:spLocks noGrp="1"/>
          </p:cNvSpPr>
          <p:nvPr>
            <p:ph type="title"/>
          </p:nvPr>
        </p:nvSpPr>
        <p:spPr>
          <a:xfrm>
            <a:off x="511728" y="365125"/>
            <a:ext cx="11274804" cy="1325563"/>
          </a:xfrm>
        </p:spPr>
        <p:txBody>
          <a:bodyPr>
            <a:noAutofit/>
          </a:bodyPr>
          <a:lstStyle/>
          <a:p>
            <a:pPr algn="ctr"/>
            <a:r>
              <a:rPr lang="en-US" sz="4400" dirty="0">
                <a:latin typeface="+mn-lt"/>
              </a:rPr>
              <a:t>If </a:t>
            </a:r>
            <a:r>
              <a:rPr lang="en-US" sz="4400" u="sng" dirty="0">
                <a:latin typeface="+mn-lt"/>
              </a:rPr>
              <a:t>we</a:t>
            </a:r>
            <a:r>
              <a:rPr lang="en-US" sz="4400" dirty="0">
                <a:latin typeface="+mn-lt"/>
              </a:rPr>
              <a:t> (EH&amp;S) determine you need a respirator-</a:t>
            </a:r>
          </a:p>
        </p:txBody>
      </p:sp>
      <p:sp>
        <p:nvSpPr>
          <p:cNvPr id="4" name="Content Placeholder 3">
            <a:extLst>
              <a:ext uri="{FF2B5EF4-FFF2-40B4-BE49-F238E27FC236}">
                <a16:creationId xmlns:a16="http://schemas.microsoft.com/office/drawing/2014/main" id="{CFACAA4E-A775-4CE3-9F46-89291F94482F}"/>
              </a:ext>
            </a:extLst>
          </p:cNvPr>
          <p:cNvSpPr>
            <a:spLocks noGrp="1"/>
          </p:cNvSpPr>
          <p:nvPr>
            <p:ph sz="half" idx="2"/>
          </p:nvPr>
        </p:nvSpPr>
        <p:spPr>
          <a:xfrm>
            <a:off x="839788" y="1931437"/>
            <a:ext cx="7165877" cy="3965780"/>
          </a:xfrm>
        </p:spPr>
        <p:txBody>
          <a:bodyPr>
            <a:normAutofit fontScale="55000" lnSpcReduction="20000"/>
          </a:bodyPr>
          <a:lstStyle/>
          <a:p>
            <a:pPr marL="0" indent="0">
              <a:buNone/>
            </a:pPr>
            <a:r>
              <a:rPr lang="en-US" sz="2900" dirty="0">
                <a:latin typeface="+mn-lt"/>
              </a:rPr>
              <a:t>You are required to participate in the </a:t>
            </a:r>
            <a:r>
              <a:rPr lang="en-US" sz="2900" dirty="0" err="1">
                <a:latin typeface="+mn-lt"/>
              </a:rPr>
              <a:t>U</a:t>
            </a:r>
            <a:r>
              <a:rPr lang="en-US" sz="2900" i="1" dirty="0" err="1">
                <a:latin typeface="+mn-lt"/>
              </a:rPr>
              <a:t>of</a:t>
            </a:r>
            <a:r>
              <a:rPr lang="en-US" sz="2900" dirty="0" err="1">
                <a:latin typeface="+mn-lt"/>
              </a:rPr>
              <a:t>SC</a:t>
            </a:r>
            <a:r>
              <a:rPr lang="en-US" sz="2900" dirty="0">
                <a:latin typeface="+mn-lt"/>
              </a:rPr>
              <a:t> Respiratory Protection program: </a:t>
            </a:r>
          </a:p>
          <a:p>
            <a:pPr marL="457200">
              <a:lnSpc>
                <a:spcPct val="120000"/>
              </a:lnSpc>
              <a:spcBef>
                <a:spcPts val="1800"/>
              </a:spcBef>
            </a:pPr>
            <a:r>
              <a:rPr lang="en-US" sz="2900" dirty="0">
                <a:latin typeface="+mn-lt"/>
              </a:rPr>
              <a:t>Medical Assessment of Employee Health – medical clearance from your physician </a:t>
            </a:r>
          </a:p>
          <a:p>
            <a:pPr marL="4572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Respirator Selection – to ensure that the respirator is appropriate for the hazard present</a:t>
            </a:r>
            <a:endParaRPr lang="en-US" sz="2900" dirty="0">
              <a:latin typeface="+mn-lt"/>
            </a:endParaRPr>
          </a:p>
          <a:p>
            <a:pPr marL="457200">
              <a:lnSpc>
                <a:spcPct val="120000"/>
              </a:lnSpc>
            </a:pPr>
            <a:r>
              <a:rPr lang="en-US" sz="2900" dirty="0">
                <a:latin typeface="+mn-lt"/>
              </a:rPr>
              <a:t>Fit Testing – to ensure that the respirator fits and will be effective</a:t>
            </a:r>
          </a:p>
          <a:p>
            <a:pPr marL="4572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sz="2900" dirty="0">
                <a:latin typeface="+mn-lt"/>
              </a:rPr>
              <a:t>Employee Training – how to put on the respirator and the required</a:t>
            </a:r>
            <a:r>
              <a:rPr kumimoji="0" lang="en-US" sz="29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 inspection and maintenance</a:t>
            </a:r>
            <a:endParaRPr lang="en-US" dirty="0">
              <a:latin typeface="+mn-lt"/>
            </a:endParaRPr>
          </a:p>
          <a:p>
            <a:pPr marL="457200">
              <a:lnSpc>
                <a:spcPct val="120000"/>
              </a:lnSpc>
            </a:pPr>
            <a:r>
              <a:rPr lang="en-US" dirty="0">
                <a:latin typeface="+mn-lt"/>
              </a:rPr>
              <a:t>Recordkeeping – inspection and maintenance log</a:t>
            </a:r>
          </a:p>
          <a:p>
            <a:pPr marL="457200">
              <a:lnSpc>
                <a:spcPct val="120000"/>
              </a:lnSpc>
            </a:pPr>
            <a:r>
              <a:rPr lang="en-US" dirty="0">
                <a:latin typeface="+mn-lt"/>
              </a:rPr>
              <a:t>Periodic Program Review – to ensure that the record-keeping is done and that the respirator continues to effectively reduce the exposure risk.</a:t>
            </a:r>
          </a:p>
        </p:txBody>
      </p:sp>
      <p:pic>
        <p:nvPicPr>
          <p:cNvPr id="6" name="Picture 5">
            <a:extLst>
              <a:ext uri="{FF2B5EF4-FFF2-40B4-BE49-F238E27FC236}">
                <a16:creationId xmlns:a16="http://schemas.microsoft.com/office/drawing/2014/main" id="{CC717B80-9BBC-478B-8410-027A73B2BAB1}"/>
              </a:ext>
            </a:extLst>
          </p:cNvPr>
          <p:cNvPicPr>
            <a:picLocks noChangeAspect="1"/>
          </p:cNvPicPr>
          <p:nvPr/>
        </p:nvPicPr>
        <p:blipFill>
          <a:blip r:embed="rId4"/>
          <a:stretch>
            <a:fillRect/>
          </a:stretch>
        </p:blipFill>
        <p:spPr>
          <a:xfrm>
            <a:off x="9797512" y="2251181"/>
            <a:ext cx="652513" cy="626869"/>
          </a:xfrm>
          <a:prstGeom prst="rect">
            <a:avLst/>
          </a:prstGeom>
        </p:spPr>
      </p:pic>
      <p:pic>
        <p:nvPicPr>
          <p:cNvPr id="5" name="Picture 4">
            <a:extLst>
              <a:ext uri="{FF2B5EF4-FFF2-40B4-BE49-F238E27FC236}">
                <a16:creationId xmlns:a16="http://schemas.microsoft.com/office/drawing/2014/main" id="{99ED0FAD-0D56-CAA6-4960-3B55412A0C1F}"/>
              </a:ext>
            </a:extLst>
          </p:cNvPr>
          <p:cNvPicPr>
            <a:picLocks noChangeAspect="1"/>
          </p:cNvPicPr>
          <p:nvPr/>
        </p:nvPicPr>
        <p:blipFill>
          <a:blip r:embed="rId5"/>
          <a:stretch>
            <a:fillRect/>
          </a:stretch>
        </p:blipFill>
        <p:spPr>
          <a:xfrm>
            <a:off x="8854751" y="4146045"/>
            <a:ext cx="243707" cy="71952"/>
          </a:xfrm>
          <a:prstGeom prst="rect">
            <a:avLst/>
          </a:prstGeom>
        </p:spPr>
      </p:pic>
      <p:sp>
        <p:nvSpPr>
          <p:cNvPr id="12" name="Speech Bubble: Oval 11">
            <a:extLst>
              <a:ext uri="{FF2B5EF4-FFF2-40B4-BE49-F238E27FC236}">
                <a16:creationId xmlns:a16="http://schemas.microsoft.com/office/drawing/2014/main" id="{91CE2EA0-E850-C5DF-9B36-A687CBD98936}"/>
              </a:ext>
            </a:extLst>
          </p:cNvPr>
          <p:cNvSpPr/>
          <p:nvPr/>
        </p:nvSpPr>
        <p:spPr>
          <a:xfrm>
            <a:off x="9142943" y="2130789"/>
            <a:ext cx="1961652" cy="1505780"/>
          </a:xfrm>
          <a:prstGeom prst="wedgeEllipseCallout">
            <a:avLst>
              <a:gd name="adj1" fmla="val -45567"/>
              <a:gd name="adj2" fmla="val 4027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52F9995-B719-78B5-29A6-04B94D86D645}"/>
              </a:ext>
            </a:extLst>
          </p:cNvPr>
          <p:cNvSpPr txBox="1"/>
          <p:nvPr/>
        </p:nvSpPr>
        <p:spPr>
          <a:xfrm>
            <a:off x="9539453" y="2998442"/>
            <a:ext cx="1240724" cy="369332"/>
          </a:xfrm>
          <a:prstGeom prst="rect">
            <a:avLst/>
          </a:prstGeom>
          <a:noFill/>
        </p:spPr>
        <p:txBody>
          <a:bodyPr wrap="none" rtlCol="0">
            <a:spAutoFit/>
          </a:bodyPr>
          <a:lstStyle/>
          <a:p>
            <a:r>
              <a:rPr lang="en-US" dirty="0"/>
              <a:t>Yes, but…</a:t>
            </a:r>
          </a:p>
        </p:txBody>
      </p:sp>
      <p:pic>
        <p:nvPicPr>
          <p:cNvPr id="14" name="Picture 4">
            <a:hlinkClick r:id="rId6" action="ppaction://hlinkfile"/>
            <a:extLst>
              <a:ext uri="{FF2B5EF4-FFF2-40B4-BE49-F238E27FC236}">
                <a16:creationId xmlns:a16="http://schemas.microsoft.com/office/drawing/2014/main" id="{49B9C4AA-0FB3-6FDB-432D-6C267772F0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9047" y="3120895"/>
            <a:ext cx="2031096" cy="27041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5EA952C-81F8-5D30-BA4B-748B30710F25}"/>
              </a:ext>
            </a:extLst>
          </p:cNvPr>
          <p:cNvSpPr txBox="1"/>
          <p:nvPr/>
        </p:nvSpPr>
        <p:spPr>
          <a:xfrm>
            <a:off x="4572000" y="6035040"/>
            <a:ext cx="3342368" cy="584775"/>
          </a:xfrm>
          <a:prstGeom prst="rect">
            <a:avLst/>
          </a:prstGeom>
          <a:noFill/>
        </p:spPr>
        <p:txBody>
          <a:bodyPr wrap="square">
            <a:spAutoFit/>
          </a:bodyPr>
          <a:lstStyle/>
          <a:p>
            <a:r>
              <a:rPr lang="en-US" sz="1600" dirty="0">
                <a:latin typeface="Amasis MT Pro Black" panose="020B0604020202020204" pitchFamily="18" charset="0"/>
                <a:hlinkClick r:id="rId8" action="ppaction://hlinksldjump"/>
              </a:rPr>
              <a:t>Module 5</a:t>
            </a:r>
            <a:endParaRPr lang="en-US" sz="1600" dirty="0">
              <a:latin typeface="Amasis MT Pro Black" panose="020B0604020202020204" pitchFamily="18" charset="0"/>
            </a:endParaRPr>
          </a:p>
          <a:p>
            <a:r>
              <a:rPr lang="en-US" sz="1600" dirty="0">
                <a:latin typeface="Amasis MT Pro Black" panose="020B0604020202020204" pitchFamily="18" charset="0"/>
                <a:hlinkClick r:id="rId9" action="ppaction://hlinksldjump"/>
              </a:rPr>
              <a:t>Return to Course Modules</a:t>
            </a:r>
            <a:endParaRPr lang="en-US" sz="1600" dirty="0">
              <a:latin typeface="Amasis MT Pro Black" panose="020B0604020202020204" pitchFamily="18" charset="0"/>
            </a:endParaRPr>
          </a:p>
        </p:txBody>
      </p:sp>
    </p:spTree>
    <p:extLst>
      <p:ext uri="{BB962C8B-B14F-4D97-AF65-F5344CB8AC3E}">
        <p14:creationId xmlns:p14="http://schemas.microsoft.com/office/powerpoint/2010/main" val="2412673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9725A7D-59D4-4E3A-A757-1036D50A694D}"/>
              </a:ext>
            </a:extLst>
          </p:cNvPr>
          <p:cNvSpPr>
            <a:spLocks noGrp="1"/>
          </p:cNvSpPr>
          <p:nvPr>
            <p:ph type="title"/>
          </p:nvPr>
        </p:nvSpPr>
        <p:spPr/>
        <p:txBody>
          <a:bodyPr/>
          <a:lstStyle/>
          <a:p>
            <a:r>
              <a:rPr lang="en-US" dirty="0"/>
              <a:t>MODULE 5</a:t>
            </a:r>
          </a:p>
        </p:txBody>
      </p:sp>
      <p:sp>
        <p:nvSpPr>
          <p:cNvPr id="8" name="Text Placeholder 7">
            <a:extLst>
              <a:ext uri="{FF2B5EF4-FFF2-40B4-BE49-F238E27FC236}">
                <a16:creationId xmlns:a16="http://schemas.microsoft.com/office/drawing/2014/main" id="{4C76F2D6-C2D2-4E95-8996-E4DA11017952}"/>
              </a:ext>
            </a:extLst>
          </p:cNvPr>
          <p:cNvSpPr>
            <a:spLocks noGrp="1"/>
          </p:cNvSpPr>
          <p:nvPr>
            <p:ph type="body" idx="1"/>
          </p:nvPr>
        </p:nvSpPr>
        <p:spPr/>
        <p:txBody>
          <a:bodyPr/>
          <a:lstStyle/>
          <a:p>
            <a:r>
              <a:rPr lang="en-US" dirty="0"/>
              <a:t>Training for Proper Use of </a:t>
            </a:r>
            <a:r>
              <a:rPr kumimoji="0" lang="en-US" sz="24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rPr>
              <a:t>Personal Protective Equipment </a:t>
            </a:r>
            <a:endParaRPr lang="en-US" dirty="0"/>
          </a:p>
        </p:txBody>
      </p:sp>
      <p:sp>
        <p:nvSpPr>
          <p:cNvPr id="4" name="Slide Number Placeholder 3">
            <a:extLst>
              <a:ext uri="{FF2B5EF4-FFF2-40B4-BE49-F238E27FC236}">
                <a16:creationId xmlns:a16="http://schemas.microsoft.com/office/drawing/2014/main" id="{D2E1F652-AB1E-4738-B806-1BE8F812149C}"/>
              </a:ext>
            </a:extLst>
          </p:cNvPr>
          <p:cNvSpPr>
            <a:spLocks noGrp="1"/>
          </p:cNvSpPr>
          <p:nvPr>
            <p:ph type="sldNum" sz="quarter" idx="12"/>
          </p:nvPr>
        </p:nvSpPr>
        <p:spPr/>
        <p:txBody>
          <a:bodyPr/>
          <a:lstStyle/>
          <a:p>
            <a:fld id="{6D22F896-40B5-4ADD-8801-0D06FADFA095}" type="slidenum">
              <a:rPr lang="en-US" smtClean="0"/>
              <a:t>34</a:t>
            </a:fld>
            <a:endParaRPr lang="en-US" dirty="0"/>
          </a:p>
        </p:txBody>
      </p:sp>
    </p:spTree>
    <p:extLst>
      <p:ext uri="{BB962C8B-B14F-4D97-AF65-F5344CB8AC3E}">
        <p14:creationId xmlns:p14="http://schemas.microsoft.com/office/powerpoint/2010/main" val="794700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2557C39-9E4D-A617-5E83-AD2E5C74EF51}"/>
              </a:ext>
            </a:extLst>
          </p:cNvPr>
          <p:cNvSpPr>
            <a:spLocks noGrp="1"/>
          </p:cNvSpPr>
          <p:nvPr>
            <p:ph type="title"/>
          </p:nvPr>
        </p:nvSpPr>
        <p:spPr/>
        <p:txBody>
          <a:bodyPr/>
          <a:lstStyle/>
          <a:p>
            <a:r>
              <a:rPr lang="en-US" cap="none" dirty="0"/>
              <a:t>Why do I need training to use PPE?</a:t>
            </a:r>
          </a:p>
        </p:txBody>
      </p:sp>
      <p:sp>
        <p:nvSpPr>
          <p:cNvPr id="7" name="Content Placeholder 6">
            <a:extLst>
              <a:ext uri="{FF2B5EF4-FFF2-40B4-BE49-F238E27FC236}">
                <a16:creationId xmlns:a16="http://schemas.microsoft.com/office/drawing/2014/main" id="{5E691D95-E8AA-DA8F-40E9-F79721AE29B2}"/>
              </a:ext>
            </a:extLst>
          </p:cNvPr>
          <p:cNvSpPr>
            <a:spLocks noGrp="1"/>
          </p:cNvSpPr>
          <p:nvPr>
            <p:ph idx="1"/>
          </p:nvPr>
        </p:nvSpPr>
        <p:spPr/>
        <p:txBody>
          <a:bodyPr>
            <a:normAutofit/>
          </a:bodyPr>
          <a:lstStyle/>
          <a:p>
            <a:r>
              <a:rPr lang="en-US" sz="2000" dirty="0"/>
              <a:t>Know the risks against which you are being protected by the PPE.</a:t>
            </a:r>
          </a:p>
          <a:p>
            <a:r>
              <a:rPr lang="en-US" sz="2000" dirty="0"/>
              <a:t>Know the level of protection afforded and the limitations of your assigned PPE.</a:t>
            </a:r>
          </a:p>
          <a:p>
            <a:r>
              <a:rPr lang="en-US" sz="2000" dirty="0"/>
              <a:t>Learn the proper wearing, care, or maintenance of PPE to enable you to make effective use of any PPE provided for your protection.</a:t>
            </a:r>
          </a:p>
          <a:p>
            <a:r>
              <a:rPr lang="en-US" sz="2000" dirty="0"/>
              <a:t>Know the persons involved in the selection, maintenance, repair, and testing of your PPE as applicable.</a:t>
            </a:r>
          </a:p>
          <a:p>
            <a:r>
              <a:rPr lang="en-US" sz="2000" dirty="0"/>
              <a:t>The level of training provided will vary with the level of risk involved and the complexity and performance of the PPE. For instance, the use of a respirator will require comprehensive training with regular refresher courses, whereas the training for donning and doffing protective gloves for hazardous chemicals may require a one-time demonstration only. </a:t>
            </a:r>
          </a:p>
        </p:txBody>
      </p:sp>
      <p:sp>
        <p:nvSpPr>
          <p:cNvPr id="5" name="Slide Number Placeholder 4">
            <a:extLst>
              <a:ext uri="{FF2B5EF4-FFF2-40B4-BE49-F238E27FC236}">
                <a16:creationId xmlns:a16="http://schemas.microsoft.com/office/drawing/2014/main" id="{E789A255-4F05-687B-874B-4A0F0A09F2D0}"/>
              </a:ext>
            </a:extLst>
          </p:cNvPr>
          <p:cNvSpPr>
            <a:spLocks noGrp="1"/>
          </p:cNvSpPr>
          <p:nvPr>
            <p:ph type="sldNum" sz="quarter" idx="12"/>
          </p:nvPr>
        </p:nvSpPr>
        <p:spPr/>
        <p:txBody>
          <a:bodyPr/>
          <a:lstStyle/>
          <a:p>
            <a:fld id="{6D22F896-40B5-4ADD-8801-0D06FADFA095}" type="slidenum">
              <a:rPr lang="en-US" smtClean="0"/>
              <a:t>35</a:t>
            </a:fld>
            <a:endParaRPr lang="en-US" dirty="0"/>
          </a:p>
        </p:txBody>
      </p:sp>
    </p:spTree>
    <p:extLst>
      <p:ext uri="{BB962C8B-B14F-4D97-AF65-F5344CB8AC3E}">
        <p14:creationId xmlns:p14="http://schemas.microsoft.com/office/powerpoint/2010/main" val="735491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00747-075C-4B8B-BBE3-B8028F786A4B}"/>
              </a:ext>
            </a:extLst>
          </p:cNvPr>
          <p:cNvSpPr>
            <a:spLocks noGrp="1"/>
          </p:cNvSpPr>
          <p:nvPr>
            <p:ph type="title"/>
          </p:nvPr>
        </p:nvSpPr>
        <p:spPr>
          <a:xfrm>
            <a:off x="838200" y="365125"/>
            <a:ext cx="10515600" cy="1325563"/>
          </a:xfrm>
        </p:spPr>
        <p:txBody>
          <a:bodyPr anchor="ctr">
            <a:normAutofit/>
          </a:bodyPr>
          <a:lstStyle/>
          <a:p>
            <a:r>
              <a:rPr lang="en-US" cap="none" dirty="0"/>
              <a:t>Proper use of PPE: what does this mean?</a:t>
            </a:r>
            <a:endParaRPr lang="en-US" cap="none"/>
          </a:p>
        </p:txBody>
      </p:sp>
      <p:pic>
        <p:nvPicPr>
          <p:cNvPr id="3076" name="Picture 4">
            <a:extLst>
              <a:ext uri="{FF2B5EF4-FFF2-40B4-BE49-F238E27FC236}">
                <a16:creationId xmlns:a16="http://schemas.microsoft.com/office/drawing/2014/main" id="{A6149BFF-EDA4-FA63-84FA-BA62980A170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8200" y="1902910"/>
            <a:ext cx="5181600" cy="3889191"/>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graphicFrame>
        <p:nvGraphicFramePr>
          <p:cNvPr id="3085" name="Content Placeholder 2">
            <a:extLst>
              <a:ext uri="{FF2B5EF4-FFF2-40B4-BE49-F238E27FC236}">
                <a16:creationId xmlns:a16="http://schemas.microsoft.com/office/drawing/2014/main" id="{2EA9302F-AEB1-EFDB-97D2-E62E2AC9652B}"/>
              </a:ext>
            </a:extLst>
          </p:cNvPr>
          <p:cNvGraphicFramePr>
            <a:graphicFrameLocks noGrp="1"/>
          </p:cNvGraphicFramePr>
          <p:nvPr>
            <p:ph sz="half" idx="2"/>
            <p:extLst>
              <p:ext uri="{D42A27DB-BD31-4B8C-83A1-F6EECF244321}">
                <p14:modId xmlns:p14="http://schemas.microsoft.com/office/powerpoint/2010/main" val="1987358302"/>
              </p:ext>
            </p:extLst>
          </p:nvPr>
        </p:nvGraphicFramePr>
        <p:xfrm>
          <a:off x="6019801" y="1690689"/>
          <a:ext cx="5559750" cy="4313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81" name="Slide Number Placeholder 4">
            <a:extLst>
              <a:ext uri="{FF2B5EF4-FFF2-40B4-BE49-F238E27FC236}">
                <a16:creationId xmlns:a16="http://schemas.microsoft.com/office/drawing/2014/main" id="{FC873290-07B2-61D0-AF50-14B1C34DB3C7}"/>
              </a:ext>
            </a:extLst>
          </p:cNvPr>
          <p:cNvSpPr>
            <a:spLocks noGrp="1"/>
          </p:cNvSpPr>
          <p:nvPr>
            <p:ph type="sldNum" sz="quarter" idx="12"/>
          </p:nvPr>
        </p:nvSpPr>
        <p:spPr>
          <a:xfrm>
            <a:off x="838200" y="6004323"/>
            <a:ext cx="2688771" cy="365125"/>
          </a:xfrm>
        </p:spPr>
        <p:txBody>
          <a:bodyPr/>
          <a:lstStyle/>
          <a:p>
            <a:pPr>
              <a:spcAft>
                <a:spcPts val="600"/>
              </a:spcAft>
            </a:pPr>
            <a:fld id="{6D22F896-40B5-4ADD-8801-0D06FADFA095}" type="slidenum">
              <a:rPr lang="en-US" smtClean="0"/>
              <a:pPr>
                <a:spcAft>
                  <a:spcPts val="600"/>
                </a:spcAft>
              </a:pPr>
              <a:t>36</a:t>
            </a:fld>
            <a:endParaRPr lang="en-US"/>
          </a:p>
        </p:txBody>
      </p:sp>
    </p:spTree>
    <p:extLst>
      <p:ext uri="{BB962C8B-B14F-4D97-AF65-F5344CB8AC3E}">
        <p14:creationId xmlns:p14="http://schemas.microsoft.com/office/powerpoint/2010/main" val="4027286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00747-075C-4B8B-BBE3-B8028F786A4B}"/>
              </a:ext>
            </a:extLst>
          </p:cNvPr>
          <p:cNvSpPr>
            <a:spLocks noGrp="1"/>
          </p:cNvSpPr>
          <p:nvPr>
            <p:ph type="title"/>
          </p:nvPr>
        </p:nvSpPr>
        <p:spPr>
          <a:xfrm>
            <a:off x="838199" y="365125"/>
            <a:ext cx="10825065" cy="1325563"/>
          </a:xfrm>
        </p:spPr>
        <p:txBody>
          <a:bodyPr/>
          <a:lstStyle/>
          <a:p>
            <a:pPr algn="ctr"/>
            <a:r>
              <a:rPr lang="en-US" cap="none" dirty="0" err="1"/>
              <a:t>Cont</a:t>
            </a:r>
            <a:r>
              <a:rPr lang="en-US" cap="none" dirty="0"/>
              <a:t>…Proper use of PPE: what does this mean?</a:t>
            </a:r>
          </a:p>
        </p:txBody>
      </p:sp>
      <p:graphicFrame>
        <p:nvGraphicFramePr>
          <p:cNvPr id="3076" name="Content Placeholder 2">
            <a:extLst>
              <a:ext uri="{FF2B5EF4-FFF2-40B4-BE49-F238E27FC236}">
                <a16:creationId xmlns:a16="http://schemas.microsoft.com/office/drawing/2014/main" id="{6F87D452-AC0C-529D-0F6A-EDFE14BB54F9}"/>
              </a:ext>
            </a:extLst>
          </p:cNvPr>
          <p:cNvGraphicFramePr>
            <a:graphicFrameLocks noGrp="1"/>
          </p:cNvGraphicFramePr>
          <p:nvPr>
            <p:ph idx="1"/>
          </p:nvPr>
        </p:nvGraphicFramePr>
        <p:xfrm>
          <a:off x="698242" y="1476288"/>
          <a:ext cx="7736633" cy="4924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Thai authorities indict company over sale of second-hand medical gloves  after CNN investigation - CNN">
            <a:extLst>
              <a:ext uri="{FF2B5EF4-FFF2-40B4-BE49-F238E27FC236}">
                <a16:creationId xmlns:a16="http://schemas.microsoft.com/office/drawing/2014/main" id="{B5337172-5852-AE8B-8EC6-5B85E289C2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3412" y="4013291"/>
            <a:ext cx="2620346" cy="14739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CD0913A-60D9-E82D-8DA4-312E3FFF75F6}"/>
              </a:ext>
            </a:extLst>
          </p:cNvPr>
          <p:cNvPicPr>
            <a:picLocks noChangeAspect="1"/>
          </p:cNvPicPr>
          <p:nvPr/>
        </p:nvPicPr>
        <p:blipFill>
          <a:blip r:embed="rId8"/>
          <a:stretch>
            <a:fillRect/>
          </a:stretch>
        </p:blipFill>
        <p:spPr>
          <a:xfrm>
            <a:off x="9034657" y="2094752"/>
            <a:ext cx="2028825" cy="1514475"/>
          </a:xfrm>
          <a:prstGeom prst="rect">
            <a:avLst/>
          </a:prstGeom>
        </p:spPr>
      </p:pic>
    </p:spTree>
    <p:extLst>
      <p:ext uri="{BB962C8B-B14F-4D97-AF65-F5344CB8AC3E}">
        <p14:creationId xmlns:p14="http://schemas.microsoft.com/office/powerpoint/2010/main" val="2479775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1F486-21B4-4CFC-99AB-A57DD57D543A}"/>
              </a:ext>
            </a:extLst>
          </p:cNvPr>
          <p:cNvSpPr>
            <a:spLocks noGrp="1"/>
          </p:cNvSpPr>
          <p:nvPr>
            <p:ph type="title"/>
          </p:nvPr>
        </p:nvSpPr>
        <p:spPr/>
        <p:txBody>
          <a:bodyPr>
            <a:normAutofit fontScale="90000"/>
          </a:bodyPr>
          <a:lstStyle/>
          <a:p>
            <a:r>
              <a:rPr lang="en-US" dirty="0">
                <a:latin typeface="+mn-lt"/>
              </a:rPr>
              <a:t>Proper Glove Donning and Doffing</a:t>
            </a:r>
          </a:p>
        </p:txBody>
      </p:sp>
      <p:pic>
        <p:nvPicPr>
          <p:cNvPr id="5" name="Online Media 4" title="Lab Safety - Correct Glove Removal Technique">
            <a:hlinkClick r:id="" action="ppaction://media"/>
            <a:extLst>
              <a:ext uri="{FF2B5EF4-FFF2-40B4-BE49-F238E27FC236}">
                <a16:creationId xmlns:a16="http://schemas.microsoft.com/office/drawing/2014/main" id="{5BFE59C0-6F6E-E4FC-F33A-16ABF59E6DB5}"/>
              </a:ext>
            </a:extLst>
          </p:cNvPr>
          <p:cNvPicPr>
            <a:picLocks noGrp="1" noRot="1" noChangeAspect="1"/>
          </p:cNvPicPr>
          <p:nvPr>
            <p:ph sz="half" idx="1"/>
            <a:videoFile r:link="rId1"/>
          </p:nvPr>
        </p:nvPicPr>
        <p:blipFill>
          <a:blip r:embed="rId4"/>
          <a:stretch>
            <a:fillRect/>
          </a:stretch>
        </p:blipFill>
        <p:spPr>
          <a:xfrm>
            <a:off x="1905000" y="2989263"/>
            <a:ext cx="3048000" cy="1714500"/>
          </a:xfrm>
          <a:prstGeom prst="rect">
            <a:avLst/>
          </a:prstGeom>
        </p:spPr>
      </p:pic>
      <p:pic>
        <p:nvPicPr>
          <p:cNvPr id="6" name="Online Media 5" title="The &quot;Beaking Method&quot; Glove Removal Process">
            <a:hlinkClick r:id="" action="ppaction://media"/>
            <a:extLst>
              <a:ext uri="{FF2B5EF4-FFF2-40B4-BE49-F238E27FC236}">
                <a16:creationId xmlns:a16="http://schemas.microsoft.com/office/drawing/2014/main" id="{D8A99825-8FFA-62D9-B657-CF1D399A84D8}"/>
              </a:ext>
            </a:extLst>
          </p:cNvPr>
          <p:cNvPicPr>
            <a:picLocks noGrp="1" noRot="1" noChangeAspect="1"/>
          </p:cNvPicPr>
          <p:nvPr>
            <p:ph sz="half" idx="2"/>
            <a:videoFile r:link="rId2"/>
          </p:nvPr>
        </p:nvPicPr>
        <p:blipFill>
          <a:blip r:embed="rId5"/>
          <a:stretch>
            <a:fillRect/>
          </a:stretch>
        </p:blipFill>
        <p:spPr>
          <a:xfrm>
            <a:off x="7190792" y="2914618"/>
            <a:ext cx="3034513" cy="1714500"/>
          </a:xfrm>
          <a:prstGeom prst="rect">
            <a:avLst/>
          </a:prstGeom>
        </p:spPr>
      </p:pic>
      <p:sp>
        <p:nvSpPr>
          <p:cNvPr id="8" name="TextBox 7">
            <a:extLst>
              <a:ext uri="{FF2B5EF4-FFF2-40B4-BE49-F238E27FC236}">
                <a16:creationId xmlns:a16="http://schemas.microsoft.com/office/drawing/2014/main" id="{697F267E-BE8E-EE69-DC50-A3D6D3FE0ED5}"/>
              </a:ext>
            </a:extLst>
          </p:cNvPr>
          <p:cNvSpPr txBox="1"/>
          <p:nvPr/>
        </p:nvSpPr>
        <p:spPr>
          <a:xfrm>
            <a:off x="1905000" y="5075853"/>
            <a:ext cx="3771225" cy="369332"/>
          </a:xfrm>
          <a:prstGeom prst="rect">
            <a:avLst/>
          </a:prstGeom>
          <a:noFill/>
        </p:spPr>
        <p:txBody>
          <a:bodyPr wrap="none" rtlCol="0">
            <a:spAutoFit/>
          </a:bodyPr>
          <a:lstStyle/>
          <a:p>
            <a:r>
              <a:rPr lang="en-US" dirty="0">
                <a:hlinkClick r:id="rId6"/>
              </a:rPr>
              <a:t>Video: Glove removal technique #1</a:t>
            </a:r>
            <a:endParaRPr lang="en-US" dirty="0"/>
          </a:p>
        </p:txBody>
      </p:sp>
      <p:sp>
        <p:nvSpPr>
          <p:cNvPr id="9" name="TextBox 8">
            <a:extLst>
              <a:ext uri="{FF2B5EF4-FFF2-40B4-BE49-F238E27FC236}">
                <a16:creationId xmlns:a16="http://schemas.microsoft.com/office/drawing/2014/main" id="{3F161A99-27E9-E4D0-9B23-5E1683407283}"/>
              </a:ext>
            </a:extLst>
          </p:cNvPr>
          <p:cNvSpPr txBox="1"/>
          <p:nvPr/>
        </p:nvSpPr>
        <p:spPr>
          <a:xfrm>
            <a:off x="7190792" y="5032310"/>
            <a:ext cx="3771225" cy="369332"/>
          </a:xfrm>
          <a:prstGeom prst="rect">
            <a:avLst/>
          </a:prstGeom>
          <a:noFill/>
        </p:spPr>
        <p:txBody>
          <a:bodyPr wrap="none" rtlCol="0">
            <a:spAutoFit/>
          </a:bodyPr>
          <a:lstStyle/>
          <a:p>
            <a:r>
              <a:rPr lang="en-US" dirty="0">
                <a:hlinkClick r:id="rId7"/>
              </a:rPr>
              <a:t>Video: Glove removal technique #2</a:t>
            </a:r>
            <a:endParaRPr lang="en-US" dirty="0"/>
          </a:p>
        </p:txBody>
      </p:sp>
      <p:sp>
        <p:nvSpPr>
          <p:cNvPr id="12" name="TextBox 11">
            <a:extLst>
              <a:ext uri="{FF2B5EF4-FFF2-40B4-BE49-F238E27FC236}">
                <a16:creationId xmlns:a16="http://schemas.microsoft.com/office/drawing/2014/main" id="{AE599FCB-0F70-E011-FA46-A7FF8F41DE0E}"/>
              </a:ext>
            </a:extLst>
          </p:cNvPr>
          <p:cNvSpPr txBox="1"/>
          <p:nvPr/>
        </p:nvSpPr>
        <p:spPr>
          <a:xfrm>
            <a:off x="1679511" y="1896971"/>
            <a:ext cx="9759820" cy="646331"/>
          </a:xfrm>
          <a:prstGeom prst="rect">
            <a:avLst/>
          </a:prstGeom>
          <a:noFill/>
        </p:spPr>
        <p:txBody>
          <a:bodyPr wrap="square" rtlCol="0">
            <a:spAutoFit/>
          </a:bodyPr>
          <a:lstStyle/>
          <a:p>
            <a:r>
              <a:rPr lang="en-US" dirty="0"/>
              <a:t>Click on the links below to watch two short videos on proper glove removal techniques.  </a:t>
            </a:r>
          </a:p>
          <a:p>
            <a:r>
              <a:rPr lang="en-US" dirty="0"/>
              <a:t>The goal is to avoid touching the contaminated side of the gloves during the removal process.</a:t>
            </a:r>
          </a:p>
        </p:txBody>
      </p:sp>
      <p:sp>
        <p:nvSpPr>
          <p:cNvPr id="4" name="TextBox 3">
            <a:extLst>
              <a:ext uri="{FF2B5EF4-FFF2-40B4-BE49-F238E27FC236}">
                <a16:creationId xmlns:a16="http://schemas.microsoft.com/office/drawing/2014/main" id="{A31470D1-BDEA-11AB-F76D-CF92B8A906C5}"/>
              </a:ext>
            </a:extLst>
          </p:cNvPr>
          <p:cNvSpPr txBox="1"/>
          <p:nvPr/>
        </p:nvSpPr>
        <p:spPr>
          <a:xfrm>
            <a:off x="4572000" y="6035040"/>
            <a:ext cx="3235339" cy="584775"/>
          </a:xfrm>
          <a:prstGeom prst="rect">
            <a:avLst/>
          </a:prstGeom>
          <a:noFill/>
        </p:spPr>
        <p:txBody>
          <a:bodyPr wrap="square">
            <a:spAutoFit/>
          </a:bodyPr>
          <a:lstStyle/>
          <a:p>
            <a:r>
              <a:rPr lang="en-US" sz="1600" dirty="0">
                <a:latin typeface="Amasis MT Pro Black" panose="020B0604020202020204" pitchFamily="18" charset="0"/>
                <a:hlinkClick r:id="rId8" action="ppaction://hlinksldjump"/>
              </a:rPr>
              <a:t>Module 6</a:t>
            </a:r>
            <a:endParaRPr lang="en-US" sz="1600" dirty="0">
              <a:latin typeface="Amasis MT Pro Black" panose="020B0604020202020204" pitchFamily="18" charset="0"/>
            </a:endParaRPr>
          </a:p>
          <a:p>
            <a:r>
              <a:rPr lang="en-US" sz="1600" dirty="0">
                <a:latin typeface="Amasis MT Pro Black" panose="020B0604020202020204" pitchFamily="18" charset="0"/>
                <a:hlinkClick r:id="rId9" action="ppaction://hlinksldjump"/>
              </a:rPr>
              <a:t>Return to Course Modules</a:t>
            </a:r>
            <a:endParaRPr lang="en-US" sz="1600" dirty="0">
              <a:latin typeface="Amasis MT Pro Black" panose="020B0604020202020204" pitchFamily="18" charset="0"/>
            </a:endParaRPr>
          </a:p>
        </p:txBody>
      </p:sp>
    </p:spTree>
    <p:extLst>
      <p:ext uri="{BB962C8B-B14F-4D97-AF65-F5344CB8AC3E}">
        <p14:creationId xmlns:p14="http://schemas.microsoft.com/office/powerpoint/2010/main" val="40661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video>
              <p:cMediaNode vol="80000">
                <p:cTn id="22" fill="hold" display="0">
                  <p:stCondLst>
                    <p:cond delay="indefinite"/>
                  </p:stCondLst>
                </p:cTn>
                <p:tgtEl>
                  <p:spTgt spid="6"/>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9725A7D-59D4-4E3A-A757-1036D50A694D}"/>
              </a:ext>
            </a:extLst>
          </p:cNvPr>
          <p:cNvSpPr>
            <a:spLocks noGrp="1"/>
          </p:cNvSpPr>
          <p:nvPr>
            <p:ph type="title"/>
          </p:nvPr>
        </p:nvSpPr>
        <p:spPr/>
        <p:txBody>
          <a:bodyPr/>
          <a:lstStyle/>
          <a:p>
            <a:r>
              <a:rPr lang="en-US" dirty="0"/>
              <a:t>MODULE 6</a:t>
            </a:r>
          </a:p>
        </p:txBody>
      </p:sp>
      <p:sp>
        <p:nvSpPr>
          <p:cNvPr id="8" name="Text Placeholder 7">
            <a:extLst>
              <a:ext uri="{FF2B5EF4-FFF2-40B4-BE49-F238E27FC236}">
                <a16:creationId xmlns:a16="http://schemas.microsoft.com/office/drawing/2014/main" id="{4C76F2D6-C2D2-4E95-8996-E4DA11017952}"/>
              </a:ext>
            </a:extLst>
          </p:cNvPr>
          <p:cNvSpPr>
            <a:spLocks noGrp="1"/>
          </p:cNvSpPr>
          <p:nvPr>
            <p:ph type="body" idx="1"/>
          </p:nvPr>
        </p:nvSpPr>
        <p:spPr/>
        <p:txBody>
          <a:bodyPr/>
          <a:lstStyle/>
          <a:p>
            <a:r>
              <a:rPr kumimoji="0" lang="en-US" sz="24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rPr>
              <a:t>Personal Protective Equipment Maintenance</a:t>
            </a:r>
            <a:endParaRPr lang="en-US" dirty="0"/>
          </a:p>
        </p:txBody>
      </p:sp>
      <p:sp>
        <p:nvSpPr>
          <p:cNvPr id="4" name="Slide Number Placeholder 3">
            <a:extLst>
              <a:ext uri="{FF2B5EF4-FFF2-40B4-BE49-F238E27FC236}">
                <a16:creationId xmlns:a16="http://schemas.microsoft.com/office/drawing/2014/main" id="{D2E1F652-AB1E-4738-B806-1BE8F812149C}"/>
              </a:ext>
            </a:extLst>
          </p:cNvPr>
          <p:cNvSpPr>
            <a:spLocks noGrp="1"/>
          </p:cNvSpPr>
          <p:nvPr>
            <p:ph type="sldNum" sz="quarter" idx="12"/>
          </p:nvPr>
        </p:nvSpPr>
        <p:spPr/>
        <p:txBody>
          <a:bodyPr/>
          <a:lstStyle/>
          <a:p>
            <a:fld id="{6D22F896-40B5-4ADD-8801-0D06FADFA095}" type="slidenum">
              <a:rPr lang="en-US" smtClean="0"/>
              <a:t>39</a:t>
            </a:fld>
            <a:endParaRPr lang="en-US" dirty="0"/>
          </a:p>
        </p:txBody>
      </p:sp>
    </p:spTree>
    <p:extLst>
      <p:ext uri="{BB962C8B-B14F-4D97-AF65-F5344CB8AC3E}">
        <p14:creationId xmlns:p14="http://schemas.microsoft.com/office/powerpoint/2010/main" val="3686601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04E9E-962E-4C35-974A-95EC4044A2BD}"/>
              </a:ext>
            </a:extLst>
          </p:cNvPr>
          <p:cNvSpPr>
            <a:spLocks noGrp="1"/>
          </p:cNvSpPr>
          <p:nvPr>
            <p:ph type="title"/>
          </p:nvPr>
        </p:nvSpPr>
        <p:spPr/>
        <p:txBody>
          <a:bodyPr/>
          <a:lstStyle/>
          <a:p>
            <a:pPr algn="ctr"/>
            <a:r>
              <a:rPr lang="en-US" dirty="0"/>
              <a:t>PPE Training DOCUMENTATION</a:t>
            </a:r>
          </a:p>
        </p:txBody>
      </p:sp>
      <p:graphicFrame>
        <p:nvGraphicFramePr>
          <p:cNvPr id="4" name="Content Placeholder 3">
            <a:extLst>
              <a:ext uri="{FF2B5EF4-FFF2-40B4-BE49-F238E27FC236}">
                <a16:creationId xmlns:a16="http://schemas.microsoft.com/office/drawing/2014/main" id="{61B1AC76-3747-41FA-91A2-78ECB3B19DA9}"/>
              </a:ext>
            </a:extLst>
          </p:cNvPr>
          <p:cNvGraphicFramePr>
            <a:graphicFrameLocks noGrp="1"/>
          </p:cNvGraphicFramePr>
          <p:nvPr>
            <p:ph idx="1"/>
            <p:extLst>
              <p:ext uri="{D42A27DB-BD31-4B8C-83A1-F6EECF244321}">
                <p14:modId xmlns:p14="http://schemas.microsoft.com/office/powerpoint/2010/main" val="1494864136"/>
              </p:ext>
            </p:extLst>
          </p:nvPr>
        </p:nvGraphicFramePr>
        <p:xfrm>
          <a:off x="2236425" y="2840032"/>
          <a:ext cx="8427902" cy="2909730"/>
        </p:xfrm>
        <a:graphic>
          <a:graphicData uri="http://schemas.openxmlformats.org/drawingml/2006/table">
            <a:tbl>
              <a:tblPr firstRow="1" firstCol="1" bandRow="1"/>
              <a:tblGrid>
                <a:gridCol w="1088535">
                  <a:extLst>
                    <a:ext uri="{9D8B030D-6E8A-4147-A177-3AD203B41FA5}">
                      <a16:colId xmlns:a16="http://schemas.microsoft.com/office/drawing/2014/main" val="401832213"/>
                    </a:ext>
                  </a:extLst>
                </a:gridCol>
                <a:gridCol w="2490882">
                  <a:extLst>
                    <a:ext uri="{9D8B030D-6E8A-4147-A177-3AD203B41FA5}">
                      <a16:colId xmlns:a16="http://schemas.microsoft.com/office/drawing/2014/main" val="4289392543"/>
                    </a:ext>
                  </a:extLst>
                </a:gridCol>
                <a:gridCol w="1247373">
                  <a:extLst>
                    <a:ext uri="{9D8B030D-6E8A-4147-A177-3AD203B41FA5}">
                      <a16:colId xmlns:a16="http://schemas.microsoft.com/office/drawing/2014/main" val="2665562995"/>
                    </a:ext>
                  </a:extLst>
                </a:gridCol>
                <a:gridCol w="1800556">
                  <a:extLst>
                    <a:ext uri="{9D8B030D-6E8A-4147-A177-3AD203B41FA5}">
                      <a16:colId xmlns:a16="http://schemas.microsoft.com/office/drawing/2014/main" val="744445572"/>
                    </a:ext>
                  </a:extLst>
                </a:gridCol>
                <a:gridCol w="1800556">
                  <a:extLst>
                    <a:ext uri="{9D8B030D-6E8A-4147-A177-3AD203B41FA5}">
                      <a16:colId xmlns:a16="http://schemas.microsoft.com/office/drawing/2014/main" val="1942192025"/>
                    </a:ext>
                  </a:extLst>
                </a:gridCol>
              </a:tblGrid>
              <a:tr h="264150">
                <a:tc>
                  <a:txBody>
                    <a:bodyPr/>
                    <a:lstStyle/>
                    <a:p>
                      <a:pPr marL="0" marR="0" algn="ctr">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Lab Personnel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Calibri" panose="020F0502020204030204" pitchFamily="34" charset="0"/>
                          <a:ea typeface="Calibri" panose="020F0502020204030204" pitchFamily="34" charset="0"/>
                          <a:cs typeface="Calibri" panose="020F0502020204030204" pitchFamily="34" charset="0"/>
                        </a:rPr>
                        <a:t>Name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Date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Calibri" panose="020F0502020204030204" pitchFamily="34" charset="0"/>
                          <a:ea typeface="Calibri" panose="020F0502020204030204" pitchFamily="34" charset="0"/>
                          <a:cs typeface="Calibri" panose="020F0502020204030204" pitchFamily="34" charset="0"/>
                        </a:rPr>
                        <a:t>Signature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Name and </a:t>
                      </a:r>
                      <a:r>
                        <a:rPr lang="en-US" sz="1000">
                          <a:effectLst/>
                          <a:latin typeface="Calibri" panose="020F0502020204030204" pitchFamily="34" charset="0"/>
                          <a:ea typeface="Calibri" panose="020F0502020204030204" pitchFamily="34" charset="0"/>
                          <a:cs typeface="Times New Roman" panose="02020603050405020304" pitchFamily="18" charset="0"/>
                        </a:rPr>
                        <a:t>signature PPE </a:t>
                      </a:r>
                      <a:r>
                        <a:rPr lang="en-US" sz="1000" dirty="0">
                          <a:effectLst/>
                          <a:latin typeface="Calibri" panose="020F0502020204030204" pitchFamily="34" charset="0"/>
                          <a:ea typeface="Calibri" panose="020F0502020204030204" pitchFamily="34" charset="0"/>
                          <a:cs typeface="Times New Roman" panose="02020603050405020304" pitchFamily="18" charset="0"/>
                        </a:rPr>
                        <a:t>Trainer</a:t>
                      </a:r>
                    </a:p>
                  </a:txBody>
                  <a:tcPr marL="45456" marR="454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7630324"/>
                  </a:ext>
                </a:extLst>
              </a:tr>
              <a:tr h="176372">
                <a:tc>
                  <a:txBody>
                    <a:bodyPr/>
                    <a:lstStyle/>
                    <a:p>
                      <a:pPr marL="0" marR="0" algn="ctr">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1321127"/>
                  </a:ext>
                </a:extLst>
              </a:tr>
              <a:tr h="176372">
                <a:tc>
                  <a:txBody>
                    <a:bodyPr/>
                    <a:lstStyle/>
                    <a:p>
                      <a:pPr marL="0" marR="0" algn="ctr">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5782925"/>
                  </a:ext>
                </a:extLst>
              </a:tr>
              <a:tr h="176372">
                <a:tc>
                  <a:txBody>
                    <a:bodyPr/>
                    <a:lstStyle/>
                    <a:p>
                      <a:pPr marL="0" marR="0" algn="ctr">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0056904"/>
                  </a:ext>
                </a:extLst>
              </a:tr>
              <a:tr h="176372">
                <a:tc>
                  <a:txBody>
                    <a:bodyPr/>
                    <a:lstStyle/>
                    <a:p>
                      <a:pPr marL="0" marR="0" algn="ctr">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4642179"/>
                  </a:ext>
                </a:extLst>
              </a:tr>
              <a:tr h="176372">
                <a:tc>
                  <a:txBody>
                    <a:bodyPr/>
                    <a:lstStyle/>
                    <a:p>
                      <a:pPr marL="0" marR="0" algn="ctr">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7472936"/>
                  </a:ext>
                </a:extLst>
              </a:tr>
              <a:tr h="176372">
                <a:tc>
                  <a:txBody>
                    <a:bodyPr/>
                    <a:lstStyle/>
                    <a:p>
                      <a:pPr marL="0" marR="0" algn="ctr">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7914377"/>
                  </a:ext>
                </a:extLst>
              </a:tr>
              <a:tr h="176372">
                <a:tc>
                  <a:txBody>
                    <a:bodyPr/>
                    <a:lstStyle/>
                    <a:p>
                      <a:pPr marL="0" marR="0" algn="ctr">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3951950"/>
                  </a:ext>
                </a:extLst>
              </a:tr>
              <a:tr h="176372">
                <a:tc>
                  <a:txBody>
                    <a:bodyPr/>
                    <a:lstStyle/>
                    <a:p>
                      <a:pPr marL="0" marR="0" algn="ctr">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5234671"/>
                  </a:ext>
                </a:extLst>
              </a:tr>
              <a:tr h="176372">
                <a:tc>
                  <a:txBody>
                    <a:bodyPr/>
                    <a:lstStyle/>
                    <a:p>
                      <a:pPr marL="0" marR="0" algn="ctr">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0671749"/>
                  </a:ext>
                </a:extLst>
              </a:tr>
              <a:tr h="176372">
                <a:tc>
                  <a:txBody>
                    <a:bodyPr/>
                    <a:lstStyle/>
                    <a:p>
                      <a:pPr marL="0" marR="0" algn="ctr">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10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3545268"/>
                  </a:ext>
                </a:extLst>
              </a:tr>
              <a:tr h="176372">
                <a:tc>
                  <a:txBody>
                    <a:bodyPr/>
                    <a:lstStyle/>
                    <a:p>
                      <a:pPr marL="0" marR="0" algn="ctr">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8468463"/>
                  </a:ext>
                </a:extLst>
              </a:tr>
              <a:tr h="176372">
                <a:tc>
                  <a:txBody>
                    <a:bodyPr/>
                    <a:lstStyle/>
                    <a:p>
                      <a:pPr marL="0" marR="0" algn="ctr">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12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6535897"/>
                  </a:ext>
                </a:extLst>
              </a:tr>
              <a:tr h="176372">
                <a:tc>
                  <a:txBody>
                    <a:bodyPr/>
                    <a:lstStyle/>
                    <a:p>
                      <a:pPr marL="0" marR="0" algn="ctr">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13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3181598"/>
                  </a:ext>
                </a:extLst>
              </a:tr>
              <a:tr h="176372">
                <a:tc>
                  <a:txBody>
                    <a:bodyPr/>
                    <a:lstStyle/>
                    <a:p>
                      <a:pPr marL="0" marR="0" algn="ctr">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14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55380"/>
                  </a:ext>
                </a:extLst>
              </a:tr>
              <a:tr h="176372">
                <a:tc>
                  <a:txBody>
                    <a:bodyPr/>
                    <a:lstStyle/>
                    <a:p>
                      <a:pPr marL="0" marR="0" algn="ctr">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456" marR="4545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4677152"/>
                  </a:ext>
                </a:extLst>
              </a:tr>
            </a:tbl>
          </a:graphicData>
        </a:graphic>
      </p:graphicFrame>
      <p:sp>
        <p:nvSpPr>
          <p:cNvPr id="5" name="Rectangle 1">
            <a:extLst>
              <a:ext uri="{FF2B5EF4-FFF2-40B4-BE49-F238E27FC236}">
                <a16:creationId xmlns:a16="http://schemas.microsoft.com/office/drawing/2014/main" id="{5ADE3F9E-0319-4A28-B5F1-03267DF523B5}"/>
              </a:ext>
            </a:extLst>
          </p:cNvPr>
          <p:cNvSpPr>
            <a:spLocks noChangeArrowheads="1"/>
          </p:cNvSpPr>
          <p:nvPr/>
        </p:nvSpPr>
        <p:spPr bwMode="auto">
          <a:xfrm>
            <a:off x="2104223" y="1793663"/>
            <a:ext cx="856010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 (Principal Investigator printed name and signature ) __________________________________________________   certify that the following lab personnel have completed the course on Personal Protective Equipment by viewing the Power Point presentation and asking questions about any item that was not clear.  In addition, the following lab personnel has received hands-on instructions and training on how to </a:t>
            </a:r>
            <a:r>
              <a:rPr lang="en-US" altLang="en-US" sz="1100" dirty="0">
                <a:solidFill>
                  <a:srgbClr val="000000"/>
                </a:solidFill>
                <a:latin typeface="Calibri" panose="020F0502020204030204" pitchFamily="34" charset="0"/>
                <a:ea typeface="Calibri" panose="020F0502020204030204" pitchFamily="34" charset="0"/>
                <a:cs typeface="Calibri" panose="020F0502020204030204" pitchFamily="34" charset="0"/>
              </a:rPr>
              <a:t>select, use and maintain PPE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from a competent individual in my laboratory.</a:t>
            </a:r>
            <a:endParaRPr kumimoji="0" lang="en-US" altLang="en-US" sz="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41641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F65741-F691-78FF-313F-D5D3594EDC23}"/>
              </a:ext>
            </a:extLst>
          </p:cNvPr>
          <p:cNvSpPr>
            <a:spLocks noGrp="1"/>
          </p:cNvSpPr>
          <p:nvPr>
            <p:ph type="title"/>
          </p:nvPr>
        </p:nvSpPr>
        <p:spPr/>
        <p:txBody>
          <a:bodyPr/>
          <a:lstStyle/>
          <a:p>
            <a:pPr algn="ctr"/>
            <a:r>
              <a:rPr lang="en-US" dirty="0"/>
              <a:t>PPE</a:t>
            </a:r>
            <a:r>
              <a:rPr lang="en-US" sz="3200" dirty="0"/>
              <a:t>s</a:t>
            </a:r>
            <a:r>
              <a:rPr lang="en-US" dirty="0"/>
              <a:t> MUST be </a:t>
            </a:r>
            <a:r>
              <a:rPr lang="en-US" u="sng" dirty="0"/>
              <a:t>tested</a:t>
            </a:r>
            <a:r>
              <a:rPr lang="en-US" dirty="0"/>
              <a:t>, </a:t>
            </a:r>
            <a:r>
              <a:rPr lang="en-US" u="sng" dirty="0"/>
              <a:t>inspected</a:t>
            </a:r>
            <a:r>
              <a:rPr lang="en-US" dirty="0"/>
              <a:t>, and </a:t>
            </a:r>
            <a:r>
              <a:rPr lang="en-US" u="sng" dirty="0"/>
              <a:t>Replaced or Rep</a:t>
            </a:r>
            <a:r>
              <a:rPr lang="en-US" dirty="0"/>
              <a:t>aired as Needed</a:t>
            </a:r>
          </a:p>
        </p:txBody>
      </p:sp>
      <p:sp>
        <p:nvSpPr>
          <p:cNvPr id="6" name="Content Placeholder 5">
            <a:extLst>
              <a:ext uri="{FF2B5EF4-FFF2-40B4-BE49-F238E27FC236}">
                <a16:creationId xmlns:a16="http://schemas.microsoft.com/office/drawing/2014/main" id="{C5A19D34-2794-A2DB-863B-B9298899980C}"/>
              </a:ext>
            </a:extLst>
          </p:cNvPr>
          <p:cNvSpPr>
            <a:spLocks noGrp="1"/>
          </p:cNvSpPr>
          <p:nvPr>
            <p:ph idx="1"/>
          </p:nvPr>
        </p:nvSpPr>
        <p:spPr/>
        <p:txBody>
          <a:bodyPr>
            <a:normAutofit lnSpcReduction="10000"/>
          </a:bodyPr>
          <a:lstStyle/>
          <a:p>
            <a:pPr>
              <a:lnSpc>
                <a:spcPct val="100000"/>
              </a:lnSpc>
              <a:spcBef>
                <a:spcPts val="1700"/>
              </a:spcBef>
            </a:pPr>
            <a:r>
              <a:rPr lang="en-US" dirty="0"/>
              <a:t>PPEs must be thoroughly and regularly examined by a competent staff according to the manufacturer’s instructions. </a:t>
            </a:r>
          </a:p>
          <a:p>
            <a:pPr>
              <a:lnSpc>
                <a:spcPct val="100000"/>
              </a:lnSpc>
              <a:spcBef>
                <a:spcPts val="1700"/>
              </a:spcBef>
            </a:pPr>
            <a:r>
              <a:rPr lang="en-US" dirty="0"/>
              <a:t>Simple maintenance may be carried out by the user, provided that the user has been adequately trained (e.g. lens cleaning on goggles or replacing face shield straps).</a:t>
            </a:r>
          </a:p>
          <a:p>
            <a:pPr>
              <a:lnSpc>
                <a:spcPct val="100000"/>
              </a:lnSpc>
              <a:spcBef>
                <a:spcPts val="1700"/>
              </a:spcBef>
            </a:pPr>
            <a:r>
              <a:rPr lang="en-US" dirty="0"/>
              <a:t>The examination, maintenance, and repair of PPE used in high-risk situations (i.e. full face respirator) should be carried out by properly trained staff who have the skills and tools to carry out repairs, if needed.</a:t>
            </a:r>
          </a:p>
        </p:txBody>
      </p:sp>
      <p:sp>
        <p:nvSpPr>
          <p:cNvPr id="4" name="Slide Number Placeholder 3">
            <a:extLst>
              <a:ext uri="{FF2B5EF4-FFF2-40B4-BE49-F238E27FC236}">
                <a16:creationId xmlns:a16="http://schemas.microsoft.com/office/drawing/2014/main" id="{06FEBE76-D5EC-A98D-AED5-9DF7C8A77378}"/>
              </a:ext>
            </a:extLst>
          </p:cNvPr>
          <p:cNvSpPr>
            <a:spLocks noGrp="1"/>
          </p:cNvSpPr>
          <p:nvPr>
            <p:ph type="sldNum" sz="quarter" idx="12"/>
          </p:nvPr>
        </p:nvSpPr>
        <p:spPr/>
        <p:txBody>
          <a:bodyPr/>
          <a:lstStyle/>
          <a:p>
            <a:fld id="{6D22F896-40B5-4ADD-8801-0D06FADFA095}" type="slidenum">
              <a:rPr lang="en-US" smtClean="0"/>
              <a:t>40</a:t>
            </a:fld>
            <a:endParaRPr lang="en-US" dirty="0"/>
          </a:p>
        </p:txBody>
      </p:sp>
    </p:spTree>
    <p:extLst>
      <p:ext uri="{BB962C8B-B14F-4D97-AF65-F5344CB8AC3E}">
        <p14:creationId xmlns:p14="http://schemas.microsoft.com/office/powerpoint/2010/main" val="31308165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77EF4-F2D6-602C-3EA2-F8C97A0D47CB}"/>
              </a:ext>
            </a:extLst>
          </p:cNvPr>
          <p:cNvSpPr>
            <a:spLocks noGrp="1"/>
          </p:cNvSpPr>
          <p:nvPr>
            <p:ph type="title"/>
          </p:nvPr>
        </p:nvSpPr>
        <p:spPr>
          <a:xfrm>
            <a:off x="838200" y="365125"/>
            <a:ext cx="10515600" cy="1325563"/>
          </a:xfrm>
        </p:spPr>
        <p:txBody>
          <a:bodyPr anchor="ctr">
            <a:normAutofit/>
          </a:bodyPr>
          <a:lstStyle/>
          <a:p>
            <a:pPr algn="ctr"/>
            <a:r>
              <a:rPr lang="en-US" cap="none" dirty="0"/>
              <a:t>How often should PPE be replaced?</a:t>
            </a:r>
          </a:p>
        </p:txBody>
      </p:sp>
      <p:pic>
        <p:nvPicPr>
          <p:cNvPr id="5" name="Picture 4" descr="A group of blue gloves&#10;&#10;Description automatically generated with low confidence">
            <a:extLst>
              <a:ext uri="{FF2B5EF4-FFF2-40B4-BE49-F238E27FC236}">
                <a16:creationId xmlns:a16="http://schemas.microsoft.com/office/drawing/2014/main" id="{2D990C26-BE4B-ACA7-4484-4F4CE7C9E980}"/>
              </a:ext>
            </a:extLst>
          </p:cNvPr>
          <p:cNvPicPr>
            <a:picLocks noChangeAspect="1"/>
          </p:cNvPicPr>
          <p:nvPr/>
        </p:nvPicPr>
        <p:blipFill>
          <a:blip r:embed="rId2"/>
          <a:stretch>
            <a:fillRect/>
          </a:stretch>
        </p:blipFill>
        <p:spPr>
          <a:xfrm>
            <a:off x="838200" y="2383704"/>
            <a:ext cx="5181600" cy="2927603"/>
          </a:xfrm>
          <a:prstGeom prst="rect">
            <a:avLst/>
          </a:prstGeom>
          <a:noFill/>
        </p:spPr>
      </p:pic>
      <p:sp>
        <p:nvSpPr>
          <p:cNvPr id="3" name="Content Placeholder 2">
            <a:extLst>
              <a:ext uri="{FF2B5EF4-FFF2-40B4-BE49-F238E27FC236}">
                <a16:creationId xmlns:a16="http://schemas.microsoft.com/office/drawing/2014/main" id="{30F626A3-2D51-B3F8-3FB8-62EED45142B8}"/>
              </a:ext>
            </a:extLst>
          </p:cNvPr>
          <p:cNvSpPr>
            <a:spLocks noGrp="1"/>
          </p:cNvSpPr>
          <p:nvPr>
            <p:ph sz="half" idx="2"/>
          </p:nvPr>
        </p:nvSpPr>
        <p:spPr>
          <a:xfrm>
            <a:off x="6172200" y="1825625"/>
            <a:ext cx="5181600" cy="4043761"/>
          </a:xfrm>
        </p:spPr>
        <p:txBody>
          <a:bodyPr>
            <a:normAutofit/>
          </a:bodyPr>
          <a:lstStyle/>
          <a:p>
            <a:r>
              <a:rPr lang="en-US" sz="2000"/>
              <a:t>Consult the manufacturer’s specification to determine the end of life, maximum service time, or date of expiration for all PPEs purchased.</a:t>
            </a:r>
          </a:p>
          <a:p>
            <a:r>
              <a:rPr lang="en-US" sz="2000"/>
              <a:t>Disposable PPEs should be used once, then disposed.</a:t>
            </a:r>
          </a:p>
          <a:p>
            <a:r>
              <a:rPr lang="en-US" sz="2000"/>
              <a:t>Yes, </a:t>
            </a:r>
            <a:r>
              <a:rPr lang="en-US" sz="2000" u="sng"/>
              <a:t>disposable gloves should never be reused</a:t>
            </a:r>
            <a:r>
              <a:rPr lang="en-US" sz="2000"/>
              <a:t>.  (</a:t>
            </a:r>
            <a:r>
              <a:rPr lang="en-US" sz="2000" i="1"/>
              <a:t>Used gloves are contaminated and highly likely partly, if not fully deteriorated from chemical exposure, so therefore must NOT be reused. There, you finally heard the reason why never to reuse disposable gloves</a:t>
            </a:r>
            <a:r>
              <a:rPr lang="en-US" sz="2000"/>
              <a:t>).</a:t>
            </a:r>
          </a:p>
        </p:txBody>
      </p:sp>
      <p:sp>
        <p:nvSpPr>
          <p:cNvPr id="4" name="Slide Number Placeholder 3">
            <a:extLst>
              <a:ext uri="{FF2B5EF4-FFF2-40B4-BE49-F238E27FC236}">
                <a16:creationId xmlns:a16="http://schemas.microsoft.com/office/drawing/2014/main" id="{B31CBEDE-6592-FEDF-8357-39918E042371}"/>
              </a:ext>
            </a:extLst>
          </p:cNvPr>
          <p:cNvSpPr>
            <a:spLocks noGrp="1"/>
          </p:cNvSpPr>
          <p:nvPr>
            <p:ph type="sldNum" sz="quarter" idx="12"/>
          </p:nvPr>
        </p:nvSpPr>
        <p:spPr>
          <a:xfrm>
            <a:off x="838200" y="6004323"/>
            <a:ext cx="2688771" cy="365125"/>
          </a:xfrm>
        </p:spPr>
        <p:txBody>
          <a:bodyPr anchor="ctr">
            <a:normAutofit/>
          </a:bodyPr>
          <a:lstStyle/>
          <a:p>
            <a:pPr>
              <a:spcAft>
                <a:spcPts val="600"/>
              </a:spcAft>
            </a:pPr>
            <a:fld id="{6D22F896-40B5-4ADD-8801-0D06FADFA095}" type="slidenum">
              <a:rPr lang="en-US" smtClean="0"/>
              <a:pPr>
                <a:spcAft>
                  <a:spcPts val="600"/>
                </a:spcAft>
              </a:pPr>
              <a:t>41</a:t>
            </a:fld>
            <a:endParaRPr lang="en-US"/>
          </a:p>
        </p:txBody>
      </p:sp>
    </p:spTree>
    <p:extLst>
      <p:ext uri="{BB962C8B-B14F-4D97-AF65-F5344CB8AC3E}">
        <p14:creationId xmlns:p14="http://schemas.microsoft.com/office/powerpoint/2010/main" val="3966819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A60BA-575B-923F-F3A5-246C71A1D2B4}"/>
              </a:ext>
            </a:extLst>
          </p:cNvPr>
          <p:cNvSpPr>
            <a:spLocks noGrp="1"/>
          </p:cNvSpPr>
          <p:nvPr>
            <p:ph type="title"/>
          </p:nvPr>
        </p:nvSpPr>
        <p:spPr>
          <a:xfrm>
            <a:off x="838200" y="365125"/>
            <a:ext cx="10515600" cy="1325563"/>
          </a:xfrm>
        </p:spPr>
        <p:txBody>
          <a:bodyPr anchor="ctr">
            <a:normAutofit/>
          </a:bodyPr>
          <a:lstStyle/>
          <a:p>
            <a:pPr algn="ctr"/>
            <a:r>
              <a:rPr lang="en-US" dirty="0"/>
              <a:t>PPEs must be properly stored</a:t>
            </a:r>
          </a:p>
        </p:txBody>
      </p:sp>
      <p:sp>
        <p:nvSpPr>
          <p:cNvPr id="3" name="Content Placeholder 2">
            <a:extLst>
              <a:ext uri="{FF2B5EF4-FFF2-40B4-BE49-F238E27FC236}">
                <a16:creationId xmlns:a16="http://schemas.microsoft.com/office/drawing/2014/main" id="{42A16D85-42ED-99DA-99E4-51C95CA44D44}"/>
              </a:ext>
            </a:extLst>
          </p:cNvPr>
          <p:cNvSpPr>
            <a:spLocks noGrp="1"/>
          </p:cNvSpPr>
          <p:nvPr>
            <p:ph sz="half" idx="1"/>
          </p:nvPr>
        </p:nvSpPr>
        <p:spPr>
          <a:xfrm>
            <a:off x="838200" y="1825625"/>
            <a:ext cx="5181600" cy="4043761"/>
          </a:xfrm>
        </p:spPr>
        <p:txBody>
          <a:bodyPr>
            <a:normAutofit/>
          </a:bodyPr>
          <a:lstStyle/>
          <a:p>
            <a:pPr>
              <a:spcBef>
                <a:spcPts val="1200"/>
              </a:spcBef>
              <a:buFont typeface="Arial" panose="020B0604020202020204" pitchFamily="34" charset="0"/>
              <a:buChar char="•"/>
            </a:pPr>
            <a:r>
              <a:rPr lang="en-US" sz="1600" b="0" i="0" dirty="0">
                <a:effectLst/>
              </a:rPr>
              <a:t>Store PPEs according to the manufacturer’s instructions.  </a:t>
            </a:r>
          </a:p>
          <a:p>
            <a:pPr>
              <a:spcBef>
                <a:spcPts val="1200"/>
              </a:spcBef>
              <a:buFont typeface="Arial" panose="020B0604020202020204" pitchFamily="34" charset="0"/>
              <a:buChar char="•"/>
            </a:pPr>
            <a:r>
              <a:rPr lang="en-US" sz="1600" dirty="0"/>
              <a:t>L</a:t>
            </a:r>
            <a:r>
              <a:rPr lang="en-US" sz="1600" b="0" i="0" dirty="0">
                <a:effectLst/>
              </a:rPr>
              <a:t>eaving PPE lying around increases the risk of parts being contaminated </a:t>
            </a:r>
            <a:r>
              <a:rPr lang="en-US" sz="1600" dirty="0"/>
              <a:t>and </a:t>
            </a:r>
            <a:r>
              <a:rPr lang="en-US" sz="1600" b="0" i="0" dirty="0">
                <a:effectLst/>
              </a:rPr>
              <a:t>deteriorating by exposure to chemicals, dirt, oil, UV rays, sunlight, etc.</a:t>
            </a:r>
          </a:p>
          <a:p>
            <a:pPr>
              <a:spcBef>
                <a:spcPts val="1200"/>
              </a:spcBef>
              <a:buFont typeface="Arial" panose="020B0604020202020204" pitchFamily="34" charset="0"/>
              <a:buChar char="•"/>
            </a:pPr>
            <a:r>
              <a:rPr lang="en-US" sz="1600" b="0" i="0" dirty="0">
                <a:effectLst/>
              </a:rPr>
              <a:t>Some labs hang their lab coats on the utility knobs on the side of the fume hood. Do NOT follow this example.</a:t>
            </a:r>
          </a:p>
          <a:p>
            <a:pPr>
              <a:spcBef>
                <a:spcPts val="1200"/>
              </a:spcBef>
              <a:buFont typeface="Arial" panose="020B0604020202020204" pitchFamily="34" charset="0"/>
              <a:buChar char="•"/>
            </a:pPr>
            <a:r>
              <a:rPr lang="en-US" sz="1600" dirty="0"/>
              <a:t>Some labs store their HF gloves and apron in the same cabinet where HF is stored. Tell them to never do this!</a:t>
            </a:r>
          </a:p>
          <a:p>
            <a:pPr>
              <a:spcBef>
                <a:spcPts val="1200"/>
              </a:spcBef>
              <a:buFont typeface="Arial" panose="020B0604020202020204" pitchFamily="34" charset="0"/>
              <a:buChar char="•"/>
            </a:pPr>
            <a:r>
              <a:rPr lang="en-US" sz="1600" b="0" i="0" dirty="0">
                <a:effectLst/>
              </a:rPr>
              <a:t>Some labs kee</a:t>
            </a:r>
            <a:r>
              <a:rPr lang="en-US" sz="1600" dirty="0"/>
              <a:t>p their used disposable gloves to the side for future reuse.  Well, one of the previous slides says to NEVER REUSE DISPOSABLE GLOVES!</a:t>
            </a:r>
            <a:endParaRPr lang="en-US" sz="1600" b="0" i="0" dirty="0">
              <a:effectLst/>
            </a:endParaRPr>
          </a:p>
        </p:txBody>
      </p:sp>
      <p:pic>
        <p:nvPicPr>
          <p:cNvPr id="4098" name="A1A5F67D-15A1-4A02-BE51-3BEE1AB8CC81" descr="IMG_0951.jpg">
            <a:extLst>
              <a:ext uri="{FF2B5EF4-FFF2-40B4-BE49-F238E27FC236}">
                <a16:creationId xmlns:a16="http://schemas.microsoft.com/office/drawing/2014/main" id="{E74D16AF-3484-8E2C-095B-694E6DF41F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6" r="-2" b="-2"/>
          <a:stretch/>
        </p:blipFill>
        <p:spPr bwMode="auto">
          <a:xfrm>
            <a:off x="6172200" y="1825625"/>
            <a:ext cx="5181600" cy="4043761"/>
          </a:xfrm>
          <a:prstGeom prst="rect">
            <a:avLst/>
          </a:prstGeom>
          <a:solidFill>
            <a:srgbClr val="FFFFFF"/>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C1D09E4F-2464-5C88-1335-47A258FCF397}"/>
              </a:ext>
            </a:extLst>
          </p:cNvPr>
          <p:cNvSpPr>
            <a:spLocks noGrp="1"/>
          </p:cNvSpPr>
          <p:nvPr>
            <p:ph type="sldNum" sz="quarter" idx="12"/>
          </p:nvPr>
        </p:nvSpPr>
        <p:spPr>
          <a:xfrm>
            <a:off x="838200" y="6004323"/>
            <a:ext cx="2688771" cy="365125"/>
          </a:xfrm>
        </p:spPr>
        <p:txBody>
          <a:bodyPr anchor="ctr">
            <a:normAutofit/>
          </a:bodyPr>
          <a:lstStyle/>
          <a:p>
            <a:pPr>
              <a:spcAft>
                <a:spcPts val="600"/>
              </a:spcAft>
            </a:pPr>
            <a:fld id="{6D22F896-40B5-4ADD-8801-0D06FADFA095}" type="slidenum">
              <a:rPr lang="en-US" smtClean="0"/>
              <a:pPr>
                <a:spcAft>
                  <a:spcPts val="600"/>
                </a:spcAft>
              </a:pPr>
              <a:t>42</a:t>
            </a:fld>
            <a:endParaRPr lang="en-US"/>
          </a:p>
        </p:txBody>
      </p:sp>
    </p:spTree>
    <p:extLst>
      <p:ext uri="{BB962C8B-B14F-4D97-AF65-F5344CB8AC3E}">
        <p14:creationId xmlns:p14="http://schemas.microsoft.com/office/powerpoint/2010/main" val="20819123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4C378-A562-C0FE-76D3-41280B76B835}"/>
              </a:ext>
            </a:extLst>
          </p:cNvPr>
          <p:cNvSpPr>
            <a:spLocks noGrp="1"/>
          </p:cNvSpPr>
          <p:nvPr>
            <p:ph type="title"/>
          </p:nvPr>
        </p:nvSpPr>
        <p:spPr/>
        <p:txBody>
          <a:bodyPr/>
          <a:lstStyle/>
          <a:p>
            <a:pPr algn="ctr"/>
            <a:r>
              <a:rPr lang="en-US" dirty="0"/>
              <a:t>Just a friendly reminder-</a:t>
            </a:r>
          </a:p>
        </p:txBody>
      </p:sp>
      <p:sp>
        <p:nvSpPr>
          <p:cNvPr id="4" name="Slide Number Placeholder 3">
            <a:extLst>
              <a:ext uri="{FF2B5EF4-FFF2-40B4-BE49-F238E27FC236}">
                <a16:creationId xmlns:a16="http://schemas.microsoft.com/office/drawing/2014/main" id="{7E7395CE-FACC-0D21-396A-AA57732B093D}"/>
              </a:ext>
            </a:extLst>
          </p:cNvPr>
          <p:cNvSpPr>
            <a:spLocks noGrp="1"/>
          </p:cNvSpPr>
          <p:nvPr>
            <p:ph type="sldNum" sz="quarter" idx="12"/>
          </p:nvPr>
        </p:nvSpPr>
        <p:spPr/>
        <p:txBody>
          <a:bodyPr/>
          <a:lstStyle/>
          <a:p>
            <a:fld id="{6D22F896-40B5-4ADD-8801-0D06FADFA095}" type="slidenum">
              <a:rPr lang="en-US" smtClean="0"/>
              <a:t>43</a:t>
            </a:fld>
            <a:endParaRPr lang="en-US" dirty="0"/>
          </a:p>
        </p:txBody>
      </p:sp>
      <p:pic>
        <p:nvPicPr>
          <p:cNvPr id="4100" name="Picture 4" descr="Free Images : angry, boss, employee, fired, dismissed, layoff, dismissal,  office, unemployment, job, conflict, unhappy, dismiss, worker, quit,  manager, cartoon, character, leaves, bad, failure, kick, employer, leader,  behaviour, product, sharing ...">
            <a:extLst>
              <a:ext uri="{FF2B5EF4-FFF2-40B4-BE49-F238E27FC236}">
                <a16:creationId xmlns:a16="http://schemas.microsoft.com/office/drawing/2014/main" id="{FD4A1FC8-A744-83C6-40DF-F43B3348F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6737" y="3084521"/>
            <a:ext cx="4308681" cy="291980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52B2FAF3-8432-9D07-9FAF-2C3D2885DDFD}"/>
              </a:ext>
            </a:extLst>
          </p:cNvPr>
          <p:cNvSpPr/>
          <p:nvPr/>
        </p:nvSpPr>
        <p:spPr>
          <a:xfrm>
            <a:off x="6244936" y="1769756"/>
            <a:ext cx="2571893" cy="1385166"/>
          </a:xfrm>
          <a:prstGeom prst="wedgeRoundRectCallout">
            <a:avLst>
              <a:gd name="adj1" fmla="val -42587"/>
              <a:gd name="adj2" fmla="val 842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NEVER reuse disposable gloves!!!</a:t>
            </a:r>
          </a:p>
          <a:p>
            <a:pPr algn="ctr"/>
            <a:r>
              <a:rPr lang="en-US" dirty="0"/>
              <a:t>Never, never</a:t>
            </a:r>
          </a:p>
          <a:p>
            <a:pPr algn="ctr"/>
            <a:r>
              <a:rPr lang="en-US" dirty="0"/>
              <a:t>Never, never…</a:t>
            </a:r>
          </a:p>
        </p:txBody>
      </p:sp>
      <p:sp>
        <p:nvSpPr>
          <p:cNvPr id="9" name="TextBox 8">
            <a:extLst>
              <a:ext uri="{FF2B5EF4-FFF2-40B4-BE49-F238E27FC236}">
                <a16:creationId xmlns:a16="http://schemas.microsoft.com/office/drawing/2014/main" id="{48AF7783-21F2-4E6B-83AD-4B91DFFF9B75}"/>
              </a:ext>
            </a:extLst>
          </p:cNvPr>
          <p:cNvSpPr txBox="1"/>
          <p:nvPr/>
        </p:nvSpPr>
        <p:spPr>
          <a:xfrm>
            <a:off x="4572000" y="6035040"/>
            <a:ext cx="3435998" cy="584775"/>
          </a:xfrm>
          <a:prstGeom prst="rect">
            <a:avLst/>
          </a:prstGeom>
          <a:noFill/>
        </p:spPr>
        <p:txBody>
          <a:bodyPr wrap="square">
            <a:spAutoFit/>
          </a:bodyPr>
          <a:lstStyle/>
          <a:p>
            <a:r>
              <a:rPr lang="en-US" sz="1600" dirty="0">
                <a:latin typeface="Amasis MT Pro Black" panose="020B0604020202020204" pitchFamily="18" charset="0"/>
                <a:hlinkClick r:id="rId3" action="ppaction://hlinksldjump"/>
              </a:rPr>
              <a:t>Module 7</a:t>
            </a:r>
            <a:endParaRPr lang="en-US" sz="1600" dirty="0">
              <a:latin typeface="Amasis MT Pro Black" panose="020B0604020202020204" pitchFamily="18" charset="0"/>
            </a:endParaRPr>
          </a:p>
          <a:p>
            <a:r>
              <a:rPr lang="en-US" sz="1600" dirty="0">
                <a:latin typeface="Amasis MT Pro Black" panose="020B0604020202020204" pitchFamily="18" charset="0"/>
                <a:hlinkClick r:id="rId4" action="ppaction://hlinksldjump"/>
              </a:rPr>
              <a:t>Return to Course Modules</a:t>
            </a:r>
            <a:endParaRPr lang="en-US" sz="1600" dirty="0">
              <a:latin typeface="Amasis MT Pro Black" panose="020B0604020202020204" pitchFamily="18" charset="0"/>
            </a:endParaRPr>
          </a:p>
        </p:txBody>
      </p:sp>
    </p:spTree>
    <p:extLst>
      <p:ext uri="{BB962C8B-B14F-4D97-AF65-F5344CB8AC3E}">
        <p14:creationId xmlns:p14="http://schemas.microsoft.com/office/powerpoint/2010/main" val="4043792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9725A7D-59D4-4E3A-A757-1036D50A694D}"/>
              </a:ext>
            </a:extLst>
          </p:cNvPr>
          <p:cNvSpPr>
            <a:spLocks noGrp="1"/>
          </p:cNvSpPr>
          <p:nvPr>
            <p:ph type="title"/>
          </p:nvPr>
        </p:nvSpPr>
        <p:spPr/>
        <p:txBody>
          <a:bodyPr/>
          <a:lstStyle/>
          <a:p>
            <a:r>
              <a:rPr lang="en-US" dirty="0"/>
              <a:t>MODULE 7</a:t>
            </a:r>
          </a:p>
        </p:txBody>
      </p:sp>
      <p:sp>
        <p:nvSpPr>
          <p:cNvPr id="8" name="Text Placeholder 7">
            <a:extLst>
              <a:ext uri="{FF2B5EF4-FFF2-40B4-BE49-F238E27FC236}">
                <a16:creationId xmlns:a16="http://schemas.microsoft.com/office/drawing/2014/main" id="{4C76F2D6-C2D2-4E95-8996-E4DA11017952}"/>
              </a:ext>
            </a:extLst>
          </p:cNvPr>
          <p:cNvSpPr>
            <a:spLocks noGrp="1"/>
          </p:cNvSpPr>
          <p:nvPr>
            <p:ph type="body" idx="1"/>
          </p:nvPr>
        </p:nvSpPr>
        <p:spPr/>
        <p:txBody>
          <a:bodyPr/>
          <a:lstStyle/>
          <a:p>
            <a:r>
              <a:rPr lang="en-US" dirty="0" err="1"/>
              <a:t>U</a:t>
            </a:r>
            <a:r>
              <a:rPr lang="en-US" i="1" dirty="0" err="1"/>
              <a:t>of</a:t>
            </a:r>
            <a:r>
              <a:rPr lang="en-US" dirty="0" err="1"/>
              <a:t>SC</a:t>
            </a:r>
            <a:r>
              <a:rPr lang="en-US" dirty="0"/>
              <a:t> Lab </a:t>
            </a:r>
            <a:r>
              <a:rPr kumimoji="0" lang="en-US" sz="24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rPr>
              <a:t>Personal Protective Equipment Policy </a:t>
            </a:r>
            <a:endParaRPr lang="en-US" dirty="0"/>
          </a:p>
        </p:txBody>
      </p:sp>
      <p:sp>
        <p:nvSpPr>
          <p:cNvPr id="4" name="Slide Number Placeholder 3">
            <a:extLst>
              <a:ext uri="{FF2B5EF4-FFF2-40B4-BE49-F238E27FC236}">
                <a16:creationId xmlns:a16="http://schemas.microsoft.com/office/drawing/2014/main" id="{D2E1F652-AB1E-4738-B806-1BE8F812149C}"/>
              </a:ext>
            </a:extLst>
          </p:cNvPr>
          <p:cNvSpPr>
            <a:spLocks noGrp="1"/>
          </p:cNvSpPr>
          <p:nvPr>
            <p:ph type="sldNum" sz="quarter" idx="12"/>
          </p:nvPr>
        </p:nvSpPr>
        <p:spPr/>
        <p:txBody>
          <a:bodyPr/>
          <a:lstStyle/>
          <a:p>
            <a:fld id="{6D22F896-40B5-4ADD-8801-0D06FADFA095}" type="slidenum">
              <a:rPr lang="en-US" smtClean="0"/>
              <a:t>44</a:t>
            </a:fld>
            <a:endParaRPr lang="en-US" dirty="0"/>
          </a:p>
        </p:txBody>
      </p:sp>
    </p:spTree>
    <p:extLst>
      <p:ext uri="{BB962C8B-B14F-4D97-AF65-F5344CB8AC3E}">
        <p14:creationId xmlns:p14="http://schemas.microsoft.com/office/powerpoint/2010/main" val="27397617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F1350-3B1E-4359-B7F0-1CA5475AA5C7}"/>
              </a:ext>
            </a:extLst>
          </p:cNvPr>
          <p:cNvSpPr>
            <a:spLocks noGrp="1"/>
          </p:cNvSpPr>
          <p:nvPr>
            <p:ph type="title"/>
          </p:nvPr>
        </p:nvSpPr>
        <p:spPr/>
        <p:txBody>
          <a:bodyPr/>
          <a:lstStyle/>
          <a:p>
            <a:r>
              <a:rPr lang="en-US" dirty="0">
                <a:latin typeface="+mn-lt"/>
              </a:rPr>
              <a:t>Responsibilities</a:t>
            </a:r>
          </a:p>
        </p:txBody>
      </p:sp>
      <p:graphicFrame>
        <p:nvGraphicFramePr>
          <p:cNvPr id="6" name="Table 6">
            <a:extLst>
              <a:ext uri="{FF2B5EF4-FFF2-40B4-BE49-F238E27FC236}">
                <a16:creationId xmlns:a16="http://schemas.microsoft.com/office/drawing/2014/main" id="{33659870-447E-2FA3-93D8-F2EAD5DC26AE}"/>
              </a:ext>
            </a:extLst>
          </p:cNvPr>
          <p:cNvGraphicFramePr>
            <a:graphicFrameLocks noGrp="1"/>
          </p:cNvGraphicFramePr>
          <p:nvPr>
            <p:ph idx="1"/>
            <p:extLst>
              <p:ext uri="{D42A27DB-BD31-4B8C-83A1-F6EECF244321}">
                <p14:modId xmlns:p14="http://schemas.microsoft.com/office/powerpoint/2010/main" val="381762047"/>
              </p:ext>
            </p:extLst>
          </p:nvPr>
        </p:nvGraphicFramePr>
        <p:xfrm>
          <a:off x="970383" y="1825625"/>
          <a:ext cx="10720873" cy="4556514"/>
        </p:xfrm>
        <a:graphic>
          <a:graphicData uri="http://schemas.openxmlformats.org/drawingml/2006/table">
            <a:tbl>
              <a:tblPr firstRow="1" bandRow="1">
                <a:tableStyleId>{5C22544A-7EE6-4342-B048-85BDC9FD1C3A}</a:tableStyleId>
              </a:tblPr>
              <a:tblGrid>
                <a:gridCol w="4913265">
                  <a:extLst>
                    <a:ext uri="{9D8B030D-6E8A-4147-A177-3AD203B41FA5}">
                      <a16:colId xmlns:a16="http://schemas.microsoft.com/office/drawing/2014/main" val="2837407835"/>
                    </a:ext>
                  </a:extLst>
                </a:gridCol>
                <a:gridCol w="5807608">
                  <a:extLst>
                    <a:ext uri="{9D8B030D-6E8A-4147-A177-3AD203B41FA5}">
                      <a16:colId xmlns:a16="http://schemas.microsoft.com/office/drawing/2014/main" val="2489742448"/>
                    </a:ext>
                  </a:extLst>
                </a:gridCol>
              </a:tblGrid>
              <a:tr h="619756">
                <a:tc>
                  <a:txBody>
                    <a:bodyPr/>
                    <a:lstStyle/>
                    <a:p>
                      <a:r>
                        <a:rPr lang="en-US" dirty="0"/>
                        <a:t>Person</a:t>
                      </a:r>
                    </a:p>
                  </a:txBody>
                  <a:tcPr anchor="ctr"/>
                </a:tc>
                <a:tc>
                  <a:txBody>
                    <a:bodyPr/>
                    <a:lstStyle/>
                    <a:p>
                      <a:r>
                        <a:rPr lang="en-US" dirty="0"/>
                        <a:t>Responsibility</a:t>
                      </a:r>
                    </a:p>
                  </a:txBody>
                  <a:tcPr anchor="ctr"/>
                </a:tc>
                <a:extLst>
                  <a:ext uri="{0D108BD9-81ED-4DB2-BD59-A6C34878D82A}">
                    <a16:rowId xmlns:a16="http://schemas.microsoft.com/office/drawing/2014/main" val="1108434199"/>
                  </a:ext>
                </a:extLst>
              </a:tr>
              <a:tr h="671220">
                <a:tc>
                  <a:txBody>
                    <a:bodyPr/>
                    <a:lstStyle/>
                    <a:p>
                      <a:r>
                        <a:rPr lang="en-US" dirty="0"/>
                        <a:t>ALL personnel entering a laboratory room</a:t>
                      </a:r>
                    </a:p>
                  </a:txBody>
                  <a:tcPr/>
                </a:tc>
                <a:tc>
                  <a:txBody>
                    <a:bodyPr/>
                    <a:lstStyle/>
                    <a:p>
                      <a:r>
                        <a:rPr lang="en-US" dirty="0"/>
                        <a:t>Wear all required PPE for entry (proper lab attire and any additional PPE required by the particular lab)</a:t>
                      </a:r>
                    </a:p>
                  </a:txBody>
                  <a:tcPr/>
                </a:tc>
                <a:extLst>
                  <a:ext uri="{0D108BD9-81ED-4DB2-BD59-A6C34878D82A}">
                    <a16:rowId xmlns:a16="http://schemas.microsoft.com/office/drawing/2014/main" val="1863096262"/>
                  </a:ext>
                </a:extLst>
              </a:tr>
              <a:tr h="671220">
                <a:tc>
                  <a:txBody>
                    <a:bodyPr/>
                    <a:lstStyle/>
                    <a:p>
                      <a:r>
                        <a:rPr lang="en-US" dirty="0"/>
                        <a:t>Principal Investigator/Supervisor</a:t>
                      </a:r>
                    </a:p>
                  </a:txBody>
                  <a:tcPr/>
                </a:tc>
                <a:tc>
                  <a:txBody>
                    <a:bodyPr/>
                    <a:lstStyle/>
                    <a:p>
                      <a:r>
                        <a:rPr lang="en-US" dirty="0">
                          <a:latin typeface="+mn-lt"/>
                        </a:rPr>
                        <a:t>Ensure properly selected PPEs are provided to all laboratory personnel and visitors</a:t>
                      </a:r>
                      <a:endParaRPr lang="en-US" dirty="0"/>
                    </a:p>
                  </a:txBody>
                  <a:tcPr/>
                </a:tc>
                <a:extLst>
                  <a:ext uri="{0D108BD9-81ED-4DB2-BD59-A6C34878D82A}">
                    <a16:rowId xmlns:a16="http://schemas.microsoft.com/office/drawing/2014/main" val="3754142644"/>
                  </a:ext>
                </a:extLst>
              </a:tr>
              <a:tr h="1534217">
                <a:tc>
                  <a:txBody>
                    <a:bodyPr/>
                    <a:lstStyle/>
                    <a:p>
                      <a:r>
                        <a:rPr lang="en-US" dirty="0"/>
                        <a:t>Individual Lab Personnel handling hazardous materials</a:t>
                      </a:r>
                    </a:p>
                  </a:txBody>
                  <a:tcPr/>
                </a:tc>
                <a:tc>
                  <a:txBody>
                    <a:bodyPr/>
                    <a:lstStyle/>
                    <a:p>
                      <a:r>
                        <a:rPr kumimoji="0" lang="en-US" sz="1800" b="0" i="0" u="none" strike="noStrike" kern="1200" cap="none" spc="0" normalizeH="0" baseline="0" noProof="0" dirty="0">
                          <a:ln>
                            <a:noFill/>
                          </a:ln>
                          <a:solidFill>
                            <a:srgbClr val="000000"/>
                          </a:solidFill>
                          <a:effectLst/>
                          <a:uLnTx/>
                          <a:uFillTx/>
                          <a:latin typeface="+mn-lt"/>
                          <a:ea typeface="+mn-ea"/>
                          <a:cs typeface="+mn-cs"/>
                        </a:rPr>
                        <a:t>Wear required, assigned PPEs, inform supervisor of any medical or other concerns that restrict the wearing of PPEs, report any defects or damage to PPEs, p</a:t>
                      </a:r>
                      <a:r>
                        <a:rPr lang="en-US" dirty="0" err="1"/>
                        <a:t>articipate</a:t>
                      </a:r>
                      <a:r>
                        <a:rPr lang="en-US" dirty="0"/>
                        <a:t> in any PPE training or instruction offered</a:t>
                      </a:r>
                      <a:endParaRPr lang="en-US" sz="1800" dirty="0"/>
                    </a:p>
                  </a:txBody>
                  <a:tcPr/>
                </a:tc>
                <a:extLst>
                  <a:ext uri="{0D108BD9-81ED-4DB2-BD59-A6C34878D82A}">
                    <a16:rowId xmlns:a16="http://schemas.microsoft.com/office/drawing/2014/main" val="2443076726"/>
                  </a:ext>
                </a:extLst>
              </a:tr>
              <a:tr h="671220">
                <a:tc>
                  <a:txBody>
                    <a:bodyPr/>
                    <a:lstStyle/>
                    <a:p>
                      <a:r>
                        <a:rPr lang="en-US" dirty="0"/>
                        <a:t>Students in teaching lab</a:t>
                      </a:r>
                    </a:p>
                  </a:txBody>
                  <a:tcPr/>
                </a:tc>
                <a:tc>
                  <a:txBody>
                    <a:bodyPr/>
                    <a:lstStyle/>
                    <a:p>
                      <a:r>
                        <a:rPr lang="en-US" dirty="0"/>
                        <a:t>May be required to provide their own PPEs and wear them while in the lab</a:t>
                      </a:r>
                    </a:p>
                  </a:txBody>
                  <a:tcPr/>
                </a:tc>
                <a:extLst>
                  <a:ext uri="{0D108BD9-81ED-4DB2-BD59-A6C34878D82A}">
                    <a16:rowId xmlns:a16="http://schemas.microsoft.com/office/drawing/2014/main" val="1350465484"/>
                  </a:ext>
                </a:extLst>
              </a:tr>
              <a:tr h="388881">
                <a:tc>
                  <a:txBody>
                    <a:bodyPr/>
                    <a:lstStyle/>
                    <a:p>
                      <a:r>
                        <a:rPr lang="en-US" dirty="0"/>
                        <a:t>Visitors</a:t>
                      </a:r>
                    </a:p>
                  </a:txBody>
                  <a:tcPr/>
                </a:tc>
                <a:tc>
                  <a:txBody>
                    <a:bodyPr/>
                    <a:lstStyle/>
                    <a:p>
                      <a:r>
                        <a:rPr lang="en-US" dirty="0"/>
                        <a:t>Wear PPEs provided by the host laboratory</a:t>
                      </a:r>
                    </a:p>
                  </a:txBody>
                  <a:tcPr/>
                </a:tc>
                <a:extLst>
                  <a:ext uri="{0D108BD9-81ED-4DB2-BD59-A6C34878D82A}">
                    <a16:rowId xmlns:a16="http://schemas.microsoft.com/office/drawing/2014/main" val="1927895133"/>
                  </a:ext>
                </a:extLst>
              </a:tr>
            </a:tbl>
          </a:graphicData>
        </a:graphic>
      </p:graphicFrame>
    </p:spTree>
    <p:extLst>
      <p:ext uri="{BB962C8B-B14F-4D97-AF65-F5344CB8AC3E}">
        <p14:creationId xmlns:p14="http://schemas.microsoft.com/office/powerpoint/2010/main" val="24593553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4582BA-C9B2-34E9-348E-F28E1A0110CE}"/>
              </a:ext>
            </a:extLst>
          </p:cNvPr>
          <p:cNvSpPr>
            <a:spLocks noGrp="1"/>
          </p:cNvSpPr>
          <p:nvPr>
            <p:ph type="title"/>
          </p:nvPr>
        </p:nvSpPr>
        <p:spPr/>
        <p:txBody>
          <a:bodyPr>
            <a:normAutofit fontScale="90000"/>
          </a:bodyPr>
          <a:lstStyle/>
          <a:p>
            <a:pPr algn="ctr"/>
            <a:r>
              <a:rPr lang="en-US" dirty="0">
                <a:latin typeface="+mn-lt"/>
              </a:rPr>
              <a:t>Minimum Lab Entry Requirement (includes proper Lab Attire) </a:t>
            </a:r>
          </a:p>
        </p:txBody>
      </p:sp>
      <p:pic>
        <p:nvPicPr>
          <p:cNvPr id="1028" name="Picture 4">
            <a:hlinkClick r:id="rId2" action="ppaction://hlinkfile"/>
            <a:extLst>
              <a:ext uri="{FF2B5EF4-FFF2-40B4-BE49-F238E27FC236}">
                <a16:creationId xmlns:a16="http://schemas.microsoft.com/office/drawing/2014/main" id="{15067588-1109-4C16-FFA1-36ECF6EF204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948145" y="1926293"/>
            <a:ext cx="3037014" cy="404336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7FD0E4A-3EE6-AC10-F7A8-6A2D08ABEB0C}"/>
              </a:ext>
            </a:extLst>
          </p:cNvPr>
          <p:cNvSpPr txBox="1"/>
          <p:nvPr/>
        </p:nvSpPr>
        <p:spPr>
          <a:xfrm>
            <a:off x="4789216" y="2889616"/>
            <a:ext cx="6094602" cy="2169825"/>
          </a:xfrm>
          <a:prstGeom prst="rect">
            <a:avLst/>
          </a:prstGeom>
          <a:noFill/>
        </p:spPr>
        <p:txBody>
          <a:bodyPr wrap="square">
            <a:spAutoFit/>
          </a:bodyPr>
          <a:lstStyle/>
          <a:p>
            <a:pPr marL="285750" indent="-285750">
              <a:spcBef>
                <a:spcPts val="1800"/>
              </a:spcBef>
              <a:buFont typeface="Arial" panose="020B0604020202020204" pitchFamily="34" charset="0"/>
              <a:buChar char="•"/>
            </a:pPr>
            <a:r>
              <a:rPr lang="en-US" dirty="0"/>
              <a:t>Clothing that provides maximum reasonable skin coverage (</a:t>
            </a:r>
            <a:r>
              <a:rPr lang="en-US" i="1" dirty="0"/>
              <a:t>i.e</a:t>
            </a:r>
            <a:r>
              <a:rPr lang="en-US" dirty="0"/>
              <a:t>., long pants or equivalent, sleeved shirts) </a:t>
            </a:r>
          </a:p>
          <a:p>
            <a:pPr marL="285750" indent="-285750">
              <a:spcBef>
                <a:spcPts val="1800"/>
              </a:spcBef>
              <a:buFont typeface="Arial" panose="020B0604020202020204" pitchFamily="34" charset="0"/>
              <a:buChar char="•"/>
            </a:pPr>
            <a:r>
              <a:rPr lang="en-US" dirty="0"/>
              <a:t>Shoes that cover the entire feet</a:t>
            </a:r>
          </a:p>
          <a:p>
            <a:pPr marL="285750" indent="-285750">
              <a:spcBef>
                <a:spcPts val="1800"/>
              </a:spcBef>
              <a:buFont typeface="Arial" panose="020B0604020202020204" pitchFamily="34" charset="0"/>
              <a:buChar char="•"/>
            </a:pPr>
            <a:r>
              <a:rPr lang="en-US" dirty="0"/>
              <a:t>No dangling accessories</a:t>
            </a:r>
          </a:p>
          <a:p>
            <a:pPr marL="285750" indent="-285750">
              <a:spcBef>
                <a:spcPts val="1800"/>
              </a:spcBef>
              <a:buFont typeface="Arial" panose="020B0604020202020204" pitchFamily="34" charset="0"/>
              <a:buChar char="•"/>
            </a:pPr>
            <a:r>
              <a:rPr lang="en-US" dirty="0"/>
              <a:t>Long hair, if any, tied in a ponytail or equivalent</a:t>
            </a:r>
          </a:p>
        </p:txBody>
      </p:sp>
    </p:spTree>
    <p:extLst>
      <p:ext uri="{BB962C8B-B14F-4D97-AF65-F5344CB8AC3E}">
        <p14:creationId xmlns:p14="http://schemas.microsoft.com/office/powerpoint/2010/main" val="591946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4582BA-C9B2-34E9-348E-F28E1A0110CE}"/>
              </a:ext>
            </a:extLst>
          </p:cNvPr>
          <p:cNvSpPr>
            <a:spLocks noGrp="1"/>
          </p:cNvSpPr>
          <p:nvPr>
            <p:ph type="title"/>
          </p:nvPr>
        </p:nvSpPr>
        <p:spPr/>
        <p:txBody>
          <a:bodyPr>
            <a:normAutofit/>
          </a:bodyPr>
          <a:lstStyle/>
          <a:p>
            <a:pPr algn="ctr"/>
            <a:r>
              <a:rPr lang="en-US" dirty="0">
                <a:latin typeface="+mn-lt"/>
              </a:rPr>
              <a:t>Risk-based PPE Prescription</a:t>
            </a:r>
          </a:p>
        </p:txBody>
      </p:sp>
      <p:pic>
        <p:nvPicPr>
          <p:cNvPr id="1030" name="Picture 6" descr="Cartoon kid boy scientist character vector">
            <a:extLst>
              <a:ext uri="{FF2B5EF4-FFF2-40B4-BE49-F238E27FC236}">
                <a16:creationId xmlns:a16="http://schemas.microsoft.com/office/drawing/2014/main" id="{72FC74C1-E026-5E27-1891-53D820363E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927" y="2904924"/>
            <a:ext cx="3415729" cy="35879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E75ADB7-0303-EE82-AE8D-248EA97CDBB3}"/>
              </a:ext>
            </a:extLst>
          </p:cNvPr>
          <p:cNvSpPr txBox="1"/>
          <p:nvPr/>
        </p:nvSpPr>
        <p:spPr>
          <a:xfrm>
            <a:off x="5533053" y="1889261"/>
            <a:ext cx="5201020" cy="1754326"/>
          </a:xfrm>
          <a:prstGeom prst="rect">
            <a:avLst/>
          </a:prstGeom>
          <a:noFill/>
        </p:spPr>
        <p:txBody>
          <a:bodyPr wrap="square" rtlCol="0">
            <a:spAutoFit/>
          </a:bodyPr>
          <a:lstStyle/>
          <a:p>
            <a:r>
              <a:rPr lang="en-US" dirty="0"/>
              <a:t>PPE worn when handling hazardous chemicals should be based on the level of exposure risk, which in turn depends on the type of chemical, volume, concentration, and additional process hazards such as splash potential, heating, pressurization, and aerosolization, etc.</a:t>
            </a:r>
          </a:p>
        </p:txBody>
      </p:sp>
      <p:sp>
        <p:nvSpPr>
          <p:cNvPr id="3" name="Speech Bubble: Rectangle with Corners Rounded 2">
            <a:extLst>
              <a:ext uri="{FF2B5EF4-FFF2-40B4-BE49-F238E27FC236}">
                <a16:creationId xmlns:a16="http://schemas.microsoft.com/office/drawing/2014/main" id="{98339989-0B16-1747-47A0-1497EEFD19A4}"/>
              </a:ext>
            </a:extLst>
          </p:cNvPr>
          <p:cNvSpPr/>
          <p:nvPr/>
        </p:nvSpPr>
        <p:spPr>
          <a:xfrm>
            <a:off x="5354942" y="1690689"/>
            <a:ext cx="5517573" cy="2060218"/>
          </a:xfrm>
          <a:prstGeom prst="wedgeRoundRectCallout">
            <a:avLst>
              <a:gd name="adj1" fmla="val -78329"/>
              <a:gd name="adj2" fmla="val 34714"/>
              <a:gd name="adj3" fmla="val 16667"/>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70198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069B4-C6F3-BC9D-2C62-6467223D0A7B}"/>
              </a:ext>
            </a:extLst>
          </p:cNvPr>
          <p:cNvSpPr>
            <a:spLocks noGrp="1"/>
          </p:cNvSpPr>
          <p:nvPr>
            <p:ph type="title"/>
          </p:nvPr>
        </p:nvSpPr>
        <p:spPr/>
        <p:txBody>
          <a:bodyPr>
            <a:noAutofit/>
          </a:bodyPr>
          <a:lstStyle/>
          <a:p>
            <a:pPr algn="ctr"/>
            <a:r>
              <a:rPr lang="en-US" sz="4800" dirty="0">
                <a:latin typeface="+mn-lt"/>
              </a:rPr>
              <a:t>A risk-based approach to prescribed PPEs (example)</a:t>
            </a:r>
          </a:p>
        </p:txBody>
      </p:sp>
      <p:graphicFrame>
        <p:nvGraphicFramePr>
          <p:cNvPr id="8" name="Table 8">
            <a:extLst>
              <a:ext uri="{FF2B5EF4-FFF2-40B4-BE49-F238E27FC236}">
                <a16:creationId xmlns:a16="http://schemas.microsoft.com/office/drawing/2014/main" id="{5FB52DAB-5A29-D685-B069-5B808C26DD75}"/>
              </a:ext>
            </a:extLst>
          </p:cNvPr>
          <p:cNvGraphicFramePr>
            <a:graphicFrameLocks noGrp="1"/>
          </p:cNvGraphicFramePr>
          <p:nvPr>
            <p:ph idx="1"/>
            <p:extLst>
              <p:ext uri="{D42A27DB-BD31-4B8C-83A1-F6EECF244321}">
                <p14:modId xmlns:p14="http://schemas.microsoft.com/office/powerpoint/2010/main" val="1980085481"/>
              </p:ext>
            </p:extLst>
          </p:nvPr>
        </p:nvGraphicFramePr>
        <p:xfrm>
          <a:off x="847288" y="1825625"/>
          <a:ext cx="10506512" cy="3853721"/>
        </p:xfrm>
        <a:graphic>
          <a:graphicData uri="http://schemas.openxmlformats.org/drawingml/2006/table">
            <a:tbl>
              <a:tblPr firstRow="1" bandRow="1">
                <a:tableStyleId>{5C22544A-7EE6-4342-B048-85BDC9FD1C3A}</a:tableStyleId>
              </a:tblPr>
              <a:tblGrid>
                <a:gridCol w="1963024">
                  <a:extLst>
                    <a:ext uri="{9D8B030D-6E8A-4147-A177-3AD203B41FA5}">
                      <a16:colId xmlns:a16="http://schemas.microsoft.com/office/drawing/2014/main" val="2276133823"/>
                    </a:ext>
                  </a:extLst>
                </a:gridCol>
                <a:gridCol w="4060271">
                  <a:extLst>
                    <a:ext uri="{9D8B030D-6E8A-4147-A177-3AD203B41FA5}">
                      <a16:colId xmlns:a16="http://schemas.microsoft.com/office/drawing/2014/main" val="457530554"/>
                    </a:ext>
                  </a:extLst>
                </a:gridCol>
                <a:gridCol w="4483217">
                  <a:extLst>
                    <a:ext uri="{9D8B030D-6E8A-4147-A177-3AD203B41FA5}">
                      <a16:colId xmlns:a16="http://schemas.microsoft.com/office/drawing/2014/main" val="2357144472"/>
                    </a:ext>
                  </a:extLst>
                </a:gridCol>
              </a:tblGrid>
              <a:tr h="421772">
                <a:tc>
                  <a:txBody>
                    <a:bodyPr/>
                    <a:lstStyle/>
                    <a:p>
                      <a:r>
                        <a:rPr lang="en-US" dirty="0"/>
                        <a:t>Risk Level</a:t>
                      </a:r>
                    </a:p>
                  </a:txBody>
                  <a:tcPr/>
                </a:tc>
                <a:tc>
                  <a:txBody>
                    <a:bodyPr/>
                    <a:lstStyle/>
                    <a:p>
                      <a:r>
                        <a:rPr lang="en-US" dirty="0"/>
                        <a:t>Lab Hazard</a:t>
                      </a:r>
                    </a:p>
                  </a:txBody>
                  <a:tcPr/>
                </a:tc>
                <a:tc>
                  <a:txBody>
                    <a:bodyPr/>
                    <a:lstStyle/>
                    <a:p>
                      <a:r>
                        <a:rPr lang="en-US" dirty="0"/>
                        <a:t>Prescribed PPE</a:t>
                      </a:r>
                    </a:p>
                  </a:txBody>
                  <a:tcPr/>
                </a:tc>
                <a:extLst>
                  <a:ext uri="{0D108BD9-81ED-4DB2-BD59-A6C34878D82A}">
                    <a16:rowId xmlns:a16="http://schemas.microsoft.com/office/drawing/2014/main" val="1818325624"/>
                  </a:ext>
                </a:extLst>
              </a:tr>
              <a:tr h="727989">
                <a:tc>
                  <a:txBody>
                    <a:bodyPr/>
                    <a:lstStyle/>
                    <a:p>
                      <a:r>
                        <a:rPr lang="en-US" dirty="0"/>
                        <a:t>LOW</a:t>
                      </a:r>
                    </a:p>
                  </a:txBody>
                  <a:tcPr anchor="ctr"/>
                </a:tc>
                <a:tc>
                  <a:txBody>
                    <a:bodyPr/>
                    <a:lstStyle/>
                    <a:p>
                      <a:r>
                        <a:rPr lang="en-US" dirty="0"/>
                        <a:t>Very dilute concentration of hazardous chemicals</a:t>
                      </a:r>
                    </a:p>
                  </a:txBody>
                  <a:tcPr anchor="ctr"/>
                </a:tc>
                <a:tc>
                  <a:txBody>
                    <a:bodyPr/>
                    <a:lstStyle/>
                    <a:p>
                      <a:r>
                        <a:rPr lang="en-US" dirty="0"/>
                        <a:t>Barrier lab coat, safety glasses, nitrile gloves</a:t>
                      </a:r>
                    </a:p>
                  </a:txBody>
                  <a:tcPr anchor="ctr"/>
                </a:tc>
                <a:extLst>
                  <a:ext uri="{0D108BD9-81ED-4DB2-BD59-A6C34878D82A}">
                    <a16:rowId xmlns:a16="http://schemas.microsoft.com/office/drawing/2014/main" val="1821498821"/>
                  </a:ext>
                </a:extLst>
              </a:tr>
              <a:tr h="1351980">
                <a:tc>
                  <a:txBody>
                    <a:bodyPr/>
                    <a:lstStyle/>
                    <a:p>
                      <a:r>
                        <a:rPr lang="en-US" dirty="0"/>
                        <a:t>MEDIUM</a:t>
                      </a:r>
                    </a:p>
                  </a:txBody>
                  <a:tcPr anchor="ctr"/>
                </a:tc>
                <a:tc>
                  <a:txBody>
                    <a:bodyPr/>
                    <a:lstStyle/>
                    <a:p>
                      <a:r>
                        <a:rPr lang="en-US" dirty="0"/>
                        <a:t>Concentrated corrosive chemicals, with the potential for splash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Barrier lab coat, safety goggles, face shield over safety goggles, gloves specifically resistant to substance/s handled</a:t>
                      </a:r>
                    </a:p>
                  </a:txBody>
                  <a:tcPr anchor="ctr"/>
                </a:tc>
                <a:extLst>
                  <a:ext uri="{0D108BD9-81ED-4DB2-BD59-A6C34878D82A}">
                    <a16:rowId xmlns:a16="http://schemas.microsoft.com/office/drawing/2014/main" val="1547822508"/>
                  </a:ext>
                </a:extLst>
              </a:tr>
              <a:tr h="1351980">
                <a:tc>
                  <a:txBody>
                    <a:bodyPr/>
                    <a:lstStyle/>
                    <a:p>
                      <a:r>
                        <a:rPr lang="en-US" dirty="0"/>
                        <a:t>HIGH</a:t>
                      </a:r>
                    </a:p>
                  </a:txBody>
                  <a:tcPr anchor="ctr"/>
                </a:tc>
                <a:tc>
                  <a:txBody>
                    <a:bodyPr/>
                    <a:lstStyle/>
                    <a:p>
                      <a:r>
                        <a:rPr lang="en-US" dirty="0"/>
                        <a:t>Flammable or pyrophoric chemicals</a:t>
                      </a:r>
                    </a:p>
                  </a:txBody>
                  <a:tcPr anchor="ctr"/>
                </a:tc>
                <a:tc>
                  <a:txBody>
                    <a:bodyPr/>
                    <a:lstStyle/>
                    <a:p>
                      <a:r>
                        <a:rPr lang="en-US" dirty="0"/>
                        <a:t>Flame-resistant (FR) lab coat, safety goggles, gloves resistant to specific substance/s handled</a:t>
                      </a:r>
                    </a:p>
                  </a:txBody>
                  <a:tcPr anchor="ctr"/>
                </a:tc>
                <a:extLst>
                  <a:ext uri="{0D108BD9-81ED-4DB2-BD59-A6C34878D82A}">
                    <a16:rowId xmlns:a16="http://schemas.microsoft.com/office/drawing/2014/main" val="2099458623"/>
                  </a:ext>
                </a:extLst>
              </a:tr>
            </a:tbl>
          </a:graphicData>
        </a:graphic>
      </p:graphicFrame>
    </p:spTree>
    <p:extLst>
      <p:ext uri="{BB962C8B-B14F-4D97-AF65-F5344CB8AC3E}">
        <p14:creationId xmlns:p14="http://schemas.microsoft.com/office/powerpoint/2010/main" val="7395391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069B4-C6F3-BC9D-2C62-6467223D0A7B}"/>
              </a:ext>
            </a:extLst>
          </p:cNvPr>
          <p:cNvSpPr>
            <a:spLocks noGrp="1"/>
          </p:cNvSpPr>
          <p:nvPr>
            <p:ph type="title"/>
          </p:nvPr>
        </p:nvSpPr>
        <p:spPr/>
        <p:txBody>
          <a:bodyPr>
            <a:noAutofit/>
          </a:bodyPr>
          <a:lstStyle/>
          <a:p>
            <a:pPr algn="ctr"/>
            <a:r>
              <a:rPr lang="en-US" sz="4800" dirty="0">
                <a:latin typeface="+mn-lt"/>
              </a:rPr>
              <a:t>Appropriate PPE for specific hazards and tasks (examples)</a:t>
            </a:r>
          </a:p>
        </p:txBody>
      </p:sp>
      <p:graphicFrame>
        <p:nvGraphicFramePr>
          <p:cNvPr id="8" name="Table 8">
            <a:extLst>
              <a:ext uri="{FF2B5EF4-FFF2-40B4-BE49-F238E27FC236}">
                <a16:creationId xmlns:a16="http://schemas.microsoft.com/office/drawing/2014/main" id="{5FB52DAB-5A29-D685-B069-5B808C26DD75}"/>
              </a:ext>
            </a:extLst>
          </p:cNvPr>
          <p:cNvGraphicFramePr>
            <a:graphicFrameLocks noGrp="1"/>
          </p:cNvGraphicFramePr>
          <p:nvPr>
            <p:ph idx="1"/>
            <p:extLst>
              <p:ext uri="{D42A27DB-BD31-4B8C-83A1-F6EECF244321}">
                <p14:modId xmlns:p14="http://schemas.microsoft.com/office/powerpoint/2010/main" val="3837185736"/>
              </p:ext>
            </p:extLst>
          </p:nvPr>
        </p:nvGraphicFramePr>
        <p:xfrm>
          <a:off x="838199" y="1825623"/>
          <a:ext cx="10839276" cy="4636384"/>
        </p:xfrm>
        <a:graphic>
          <a:graphicData uri="http://schemas.openxmlformats.org/drawingml/2006/table">
            <a:tbl>
              <a:tblPr firstRow="1" bandRow="1">
                <a:tableStyleId>{5C22544A-7EE6-4342-B048-85BDC9FD1C3A}</a:tableStyleId>
              </a:tblPr>
              <a:tblGrid>
                <a:gridCol w="2058021">
                  <a:extLst>
                    <a:ext uri="{9D8B030D-6E8A-4147-A177-3AD203B41FA5}">
                      <a16:colId xmlns:a16="http://schemas.microsoft.com/office/drawing/2014/main" val="2276133823"/>
                    </a:ext>
                  </a:extLst>
                </a:gridCol>
                <a:gridCol w="3144526">
                  <a:extLst>
                    <a:ext uri="{9D8B030D-6E8A-4147-A177-3AD203B41FA5}">
                      <a16:colId xmlns:a16="http://schemas.microsoft.com/office/drawing/2014/main" val="457530554"/>
                    </a:ext>
                  </a:extLst>
                </a:gridCol>
                <a:gridCol w="3946330">
                  <a:extLst>
                    <a:ext uri="{9D8B030D-6E8A-4147-A177-3AD203B41FA5}">
                      <a16:colId xmlns:a16="http://schemas.microsoft.com/office/drawing/2014/main" val="2357144472"/>
                    </a:ext>
                  </a:extLst>
                </a:gridCol>
                <a:gridCol w="1690399">
                  <a:extLst>
                    <a:ext uri="{9D8B030D-6E8A-4147-A177-3AD203B41FA5}">
                      <a16:colId xmlns:a16="http://schemas.microsoft.com/office/drawing/2014/main" val="3014394358"/>
                    </a:ext>
                  </a:extLst>
                </a:gridCol>
              </a:tblGrid>
              <a:tr h="406071">
                <a:tc>
                  <a:txBody>
                    <a:bodyPr/>
                    <a:lstStyle/>
                    <a:p>
                      <a:r>
                        <a:rPr lang="en-US" dirty="0"/>
                        <a:t>Hazard</a:t>
                      </a:r>
                    </a:p>
                  </a:txBody>
                  <a:tcPr/>
                </a:tc>
                <a:tc>
                  <a:txBody>
                    <a:bodyPr/>
                    <a:lstStyle/>
                    <a:p>
                      <a:r>
                        <a:rPr lang="en-US" dirty="0"/>
                        <a:t>Task</a:t>
                      </a:r>
                    </a:p>
                  </a:txBody>
                  <a:tcPr/>
                </a:tc>
                <a:tc>
                  <a:txBody>
                    <a:bodyPr/>
                    <a:lstStyle/>
                    <a:p>
                      <a:r>
                        <a:rPr lang="en-US" dirty="0"/>
                        <a:t>Prescribed PPE</a:t>
                      </a:r>
                    </a:p>
                  </a:txBody>
                  <a:tcPr/>
                </a:tc>
                <a:tc>
                  <a:txBody>
                    <a:bodyPr/>
                    <a:lstStyle/>
                    <a:p>
                      <a:endParaRPr lang="en-US" dirty="0"/>
                    </a:p>
                  </a:txBody>
                  <a:tcPr/>
                </a:tc>
                <a:extLst>
                  <a:ext uri="{0D108BD9-81ED-4DB2-BD59-A6C34878D82A}">
                    <a16:rowId xmlns:a16="http://schemas.microsoft.com/office/drawing/2014/main" val="1818325624"/>
                  </a:ext>
                </a:extLst>
              </a:tr>
              <a:tr h="1107912">
                <a:tc>
                  <a:txBody>
                    <a:bodyPr/>
                    <a:lstStyle/>
                    <a:p>
                      <a:r>
                        <a:rPr lang="en-US" sz="1600" dirty="0"/>
                        <a:t>Cryogen</a:t>
                      </a:r>
                    </a:p>
                  </a:txBody>
                  <a:tcPr anchor="ctr"/>
                </a:tc>
                <a:tc>
                  <a:txBody>
                    <a:bodyPr/>
                    <a:lstStyle/>
                    <a:p>
                      <a:r>
                        <a:rPr lang="en-US" sz="1600" dirty="0"/>
                        <a:t>Transferring liquid nitrogen or retrieving samples from liquid-nitrogen-filled </a:t>
                      </a:r>
                      <a:r>
                        <a:rPr lang="en-US" sz="1600" dirty="0" err="1"/>
                        <a:t>dewar</a:t>
                      </a:r>
                      <a:endParaRPr lang="en-US" sz="1600" dirty="0"/>
                    </a:p>
                  </a:txBody>
                  <a:tcPr anchor="ctr"/>
                </a:tc>
                <a:tc>
                  <a:txBody>
                    <a:bodyPr/>
                    <a:lstStyle/>
                    <a:p>
                      <a:r>
                        <a:rPr lang="en-US" sz="1600" dirty="0"/>
                        <a:t>Barrier lab coat, face shield over safety goggles, cryogen gloves</a:t>
                      </a:r>
                    </a:p>
                  </a:txBody>
                  <a:tcPr anchor="ctr"/>
                </a:tc>
                <a:tc>
                  <a:txBody>
                    <a:bodyPr/>
                    <a:lstStyle/>
                    <a:p>
                      <a:endParaRPr lang="en-US" dirty="0"/>
                    </a:p>
                  </a:txBody>
                  <a:tcPr anchor="ctr"/>
                </a:tc>
                <a:extLst>
                  <a:ext uri="{0D108BD9-81ED-4DB2-BD59-A6C34878D82A}">
                    <a16:rowId xmlns:a16="http://schemas.microsoft.com/office/drawing/2014/main" val="1821498821"/>
                  </a:ext>
                </a:extLst>
              </a:tr>
              <a:tr h="1501661">
                <a:tc>
                  <a:txBody>
                    <a:bodyPr/>
                    <a:lstStyle/>
                    <a:p>
                      <a:r>
                        <a:rPr lang="en-US" sz="1600" dirty="0"/>
                        <a:t>Strong corrosives</a:t>
                      </a:r>
                    </a:p>
                  </a:txBody>
                  <a:tcPr anchor="ctr"/>
                </a:tc>
                <a:tc>
                  <a:txBody>
                    <a:bodyPr/>
                    <a:lstStyle/>
                    <a:p>
                      <a:r>
                        <a:rPr lang="en-US" sz="1600" dirty="0"/>
                        <a:t>Working with &gt;200 ml concentrated HF</a:t>
                      </a:r>
                    </a:p>
                  </a:txBody>
                  <a:tcPr anchor="ctr"/>
                </a:tc>
                <a:tc>
                  <a:txBody>
                    <a:bodyPr/>
                    <a:lstStyle/>
                    <a:p>
                      <a:r>
                        <a:rPr lang="en-US" sz="1600" dirty="0"/>
                        <a:t>Barrier lab coat, acid-resistant sleeved coat that ties in the back (over lab coat), tightly fitting safety goggles, face shield over safety goggles, chloroprene gloves (at least 0.6 mm thick), acid resistant booties over shoes</a:t>
                      </a:r>
                    </a:p>
                  </a:txBody>
                  <a:tcPr anchor="ctr"/>
                </a:tc>
                <a:tc>
                  <a:txBody>
                    <a:bodyPr/>
                    <a:lstStyle/>
                    <a:p>
                      <a:endParaRPr lang="en-US" dirty="0"/>
                    </a:p>
                  </a:txBody>
                  <a:tcPr anchor="ctr"/>
                </a:tc>
                <a:extLst>
                  <a:ext uri="{0D108BD9-81ED-4DB2-BD59-A6C34878D82A}">
                    <a16:rowId xmlns:a16="http://schemas.microsoft.com/office/drawing/2014/main" val="1547822508"/>
                  </a:ext>
                </a:extLst>
              </a:tr>
              <a:tr h="867030">
                <a:tc>
                  <a:txBody>
                    <a:bodyPr/>
                    <a:lstStyle/>
                    <a:p>
                      <a:r>
                        <a:rPr lang="en-US" sz="1600" dirty="0"/>
                        <a:t>High temperature, steam</a:t>
                      </a:r>
                    </a:p>
                  </a:txBody>
                  <a:tcPr anchor="ctr"/>
                </a:tc>
                <a:tc>
                  <a:txBody>
                    <a:bodyPr/>
                    <a:lstStyle/>
                    <a:p>
                      <a:r>
                        <a:rPr lang="en-US" sz="1600" dirty="0"/>
                        <a:t>Retrieving items from an autoclave</a:t>
                      </a:r>
                    </a:p>
                  </a:txBody>
                  <a:tcPr anchor="ctr"/>
                </a:tc>
                <a:tc>
                  <a:txBody>
                    <a:bodyPr/>
                    <a:lstStyle/>
                    <a:p>
                      <a:r>
                        <a:rPr lang="en-US" sz="1600" dirty="0"/>
                        <a:t>Barrier lab coat, face shield over safety goggles, autoclave gloves</a:t>
                      </a:r>
                    </a:p>
                  </a:txBody>
                  <a:tcPr anchor="ctr"/>
                </a:tc>
                <a:tc>
                  <a:txBody>
                    <a:bodyPr/>
                    <a:lstStyle/>
                    <a:p>
                      <a:endParaRPr lang="en-US" dirty="0"/>
                    </a:p>
                  </a:txBody>
                  <a:tcPr anchor="ctr"/>
                </a:tc>
                <a:extLst>
                  <a:ext uri="{0D108BD9-81ED-4DB2-BD59-A6C34878D82A}">
                    <a16:rowId xmlns:a16="http://schemas.microsoft.com/office/drawing/2014/main" val="2099458623"/>
                  </a:ext>
                </a:extLst>
              </a:tr>
              <a:tr h="700891">
                <a:tc>
                  <a:txBody>
                    <a:bodyPr/>
                    <a:lstStyle/>
                    <a:p>
                      <a:r>
                        <a:rPr lang="en-US" sz="1600" dirty="0"/>
                        <a:t>Laser</a:t>
                      </a:r>
                    </a:p>
                  </a:txBody>
                  <a:tcPr anchor="ctr"/>
                </a:tc>
                <a:tc>
                  <a:txBody>
                    <a:bodyPr/>
                    <a:lstStyle/>
                    <a:p>
                      <a:r>
                        <a:rPr lang="en-US" sz="1600" dirty="0"/>
                        <a:t>Laser beam alignment</a:t>
                      </a:r>
                    </a:p>
                  </a:txBody>
                  <a:tcPr anchor="ctr"/>
                </a:tc>
                <a:tc>
                  <a:txBody>
                    <a:bodyPr/>
                    <a:lstStyle/>
                    <a:p>
                      <a:r>
                        <a:rPr lang="en-US" sz="1600" dirty="0"/>
                        <a:t>Laser safety goggles, traditional lab coat</a:t>
                      </a:r>
                    </a:p>
                  </a:txBody>
                  <a:tcPr anchor="ctr"/>
                </a:tc>
                <a:tc>
                  <a:txBody>
                    <a:bodyPr/>
                    <a:lstStyle/>
                    <a:p>
                      <a:endParaRPr lang="en-US" dirty="0"/>
                    </a:p>
                  </a:txBody>
                  <a:tcPr anchor="ctr"/>
                </a:tc>
                <a:extLst>
                  <a:ext uri="{0D108BD9-81ED-4DB2-BD59-A6C34878D82A}">
                    <a16:rowId xmlns:a16="http://schemas.microsoft.com/office/drawing/2014/main" val="3897552657"/>
                  </a:ext>
                </a:extLst>
              </a:tr>
            </a:tbl>
          </a:graphicData>
        </a:graphic>
      </p:graphicFrame>
      <p:pic>
        <p:nvPicPr>
          <p:cNvPr id="3" name="Picture 2">
            <a:extLst>
              <a:ext uri="{FF2B5EF4-FFF2-40B4-BE49-F238E27FC236}">
                <a16:creationId xmlns:a16="http://schemas.microsoft.com/office/drawing/2014/main" id="{FCE0E3D5-7F5B-7518-7E6B-F3729DE61D73}"/>
              </a:ext>
            </a:extLst>
          </p:cNvPr>
          <p:cNvPicPr>
            <a:picLocks noChangeAspect="1"/>
          </p:cNvPicPr>
          <p:nvPr/>
        </p:nvPicPr>
        <p:blipFill>
          <a:blip r:embed="rId2"/>
          <a:stretch>
            <a:fillRect/>
          </a:stretch>
        </p:blipFill>
        <p:spPr>
          <a:xfrm rot="10800000">
            <a:off x="10276524" y="2249458"/>
            <a:ext cx="932228" cy="1100030"/>
          </a:xfrm>
          <a:prstGeom prst="rect">
            <a:avLst/>
          </a:prstGeom>
        </p:spPr>
      </p:pic>
      <p:pic>
        <p:nvPicPr>
          <p:cNvPr id="5" name="Picture 4" descr="A close-up of a hand&#10;&#10;Description automatically generated with medium confidence">
            <a:extLst>
              <a:ext uri="{FF2B5EF4-FFF2-40B4-BE49-F238E27FC236}">
                <a16:creationId xmlns:a16="http://schemas.microsoft.com/office/drawing/2014/main" id="{BC21E404-0C55-9126-55FE-7189517E9B44}"/>
              </a:ext>
            </a:extLst>
          </p:cNvPr>
          <p:cNvPicPr>
            <a:picLocks noChangeAspect="1"/>
          </p:cNvPicPr>
          <p:nvPr/>
        </p:nvPicPr>
        <p:blipFill>
          <a:blip r:embed="rId3"/>
          <a:stretch>
            <a:fillRect/>
          </a:stretch>
        </p:blipFill>
        <p:spPr>
          <a:xfrm>
            <a:off x="10276524" y="4843070"/>
            <a:ext cx="897112" cy="844666"/>
          </a:xfrm>
          <a:prstGeom prst="rect">
            <a:avLst/>
          </a:prstGeom>
        </p:spPr>
      </p:pic>
      <p:pic>
        <p:nvPicPr>
          <p:cNvPr id="6" name="Picture 5">
            <a:extLst>
              <a:ext uri="{FF2B5EF4-FFF2-40B4-BE49-F238E27FC236}">
                <a16:creationId xmlns:a16="http://schemas.microsoft.com/office/drawing/2014/main" id="{705051D9-18A0-985F-5016-90738115198F}"/>
              </a:ext>
            </a:extLst>
          </p:cNvPr>
          <p:cNvPicPr>
            <a:picLocks noChangeAspect="1"/>
          </p:cNvPicPr>
          <p:nvPr/>
        </p:nvPicPr>
        <p:blipFill>
          <a:blip r:embed="rId4"/>
          <a:stretch>
            <a:fillRect/>
          </a:stretch>
        </p:blipFill>
        <p:spPr>
          <a:xfrm>
            <a:off x="10276524" y="5716176"/>
            <a:ext cx="1224211" cy="664572"/>
          </a:xfrm>
          <a:prstGeom prst="rect">
            <a:avLst/>
          </a:prstGeom>
        </p:spPr>
      </p:pic>
      <p:pic>
        <p:nvPicPr>
          <p:cNvPr id="7" name="Picture 6">
            <a:extLst>
              <a:ext uri="{FF2B5EF4-FFF2-40B4-BE49-F238E27FC236}">
                <a16:creationId xmlns:a16="http://schemas.microsoft.com/office/drawing/2014/main" id="{3B3576E0-CE43-E090-BBEF-4844D2C1BAC5}"/>
              </a:ext>
            </a:extLst>
          </p:cNvPr>
          <p:cNvPicPr>
            <a:picLocks noChangeAspect="1"/>
          </p:cNvPicPr>
          <p:nvPr/>
        </p:nvPicPr>
        <p:blipFill>
          <a:blip r:embed="rId5"/>
          <a:stretch>
            <a:fillRect/>
          </a:stretch>
        </p:blipFill>
        <p:spPr>
          <a:xfrm>
            <a:off x="10276524" y="3370197"/>
            <a:ext cx="1086935" cy="1452163"/>
          </a:xfrm>
          <a:prstGeom prst="rect">
            <a:avLst/>
          </a:prstGeom>
        </p:spPr>
      </p:pic>
    </p:spTree>
    <p:extLst>
      <p:ext uri="{BB962C8B-B14F-4D97-AF65-F5344CB8AC3E}">
        <p14:creationId xmlns:p14="http://schemas.microsoft.com/office/powerpoint/2010/main" val="356458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21C04-53DC-4B7E-B6D2-A1B36EF74386}"/>
              </a:ext>
            </a:extLst>
          </p:cNvPr>
          <p:cNvSpPr>
            <a:spLocks noGrp="1"/>
          </p:cNvSpPr>
          <p:nvPr>
            <p:ph type="title"/>
          </p:nvPr>
        </p:nvSpPr>
        <p:spPr/>
        <p:txBody>
          <a:bodyPr/>
          <a:lstStyle/>
          <a:p>
            <a:pPr algn="ctr"/>
            <a:r>
              <a:rPr lang="en-US" dirty="0"/>
              <a:t>COURSE </a:t>
            </a:r>
            <a:r>
              <a:rPr lang="en-US" dirty="0" err="1"/>
              <a:t>MOdules</a:t>
            </a:r>
            <a:endParaRPr lang="en-US" dirty="0"/>
          </a:p>
        </p:txBody>
      </p:sp>
      <p:sp>
        <p:nvSpPr>
          <p:cNvPr id="4" name="Slide Number Placeholder 3">
            <a:extLst>
              <a:ext uri="{FF2B5EF4-FFF2-40B4-BE49-F238E27FC236}">
                <a16:creationId xmlns:a16="http://schemas.microsoft.com/office/drawing/2014/main" id="{666B8834-0221-47DB-9310-507CF6706C2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graphicFrame>
        <p:nvGraphicFramePr>
          <p:cNvPr id="7" name="Content Placeholder 6">
            <a:extLst>
              <a:ext uri="{FF2B5EF4-FFF2-40B4-BE49-F238E27FC236}">
                <a16:creationId xmlns:a16="http://schemas.microsoft.com/office/drawing/2014/main" id="{F72E4766-5851-45AE-910C-0A624AF68834}"/>
              </a:ext>
            </a:extLst>
          </p:cNvPr>
          <p:cNvGraphicFramePr>
            <a:graphicFrameLocks noGrp="1"/>
          </p:cNvGraphicFramePr>
          <p:nvPr>
            <p:ph idx="1"/>
            <p:extLst>
              <p:ext uri="{D42A27DB-BD31-4B8C-83A1-F6EECF244321}">
                <p14:modId xmlns:p14="http://schemas.microsoft.com/office/powerpoint/2010/main" val="2867683189"/>
              </p:ext>
            </p:extLst>
          </p:nvPr>
        </p:nvGraphicFramePr>
        <p:xfrm>
          <a:off x="838200" y="1825625"/>
          <a:ext cx="10515600" cy="3992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88815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95C0A-541B-5921-ADA1-441DEB9E999B}"/>
              </a:ext>
            </a:extLst>
          </p:cNvPr>
          <p:cNvSpPr>
            <a:spLocks noGrp="1"/>
          </p:cNvSpPr>
          <p:nvPr>
            <p:ph type="title"/>
          </p:nvPr>
        </p:nvSpPr>
        <p:spPr/>
        <p:txBody>
          <a:bodyPr/>
          <a:lstStyle/>
          <a:p>
            <a:pPr algn="ctr"/>
            <a:r>
              <a:rPr lang="en-US" dirty="0">
                <a:latin typeface="+mn-lt"/>
              </a:rPr>
              <a:t>Lab-specific PPE Guidelines</a:t>
            </a:r>
          </a:p>
        </p:txBody>
      </p:sp>
      <p:sp>
        <p:nvSpPr>
          <p:cNvPr id="3" name="Content Placeholder 2">
            <a:extLst>
              <a:ext uri="{FF2B5EF4-FFF2-40B4-BE49-F238E27FC236}">
                <a16:creationId xmlns:a16="http://schemas.microsoft.com/office/drawing/2014/main" id="{3C43D868-0B94-2B73-74F5-682D2EC3C349}"/>
              </a:ext>
            </a:extLst>
          </p:cNvPr>
          <p:cNvSpPr>
            <a:spLocks noGrp="1"/>
          </p:cNvSpPr>
          <p:nvPr>
            <p:ph idx="1"/>
          </p:nvPr>
        </p:nvSpPr>
        <p:spPr/>
        <p:txBody>
          <a:bodyPr/>
          <a:lstStyle/>
          <a:p>
            <a:pPr>
              <a:lnSpc>
                <a:spcPct val="100000"/>
              </a:lnSpc>
              <a:spcBef>
                <a:spcPts val="2400"/>
              </a:spcBef>
            </a:pPr>
            <a:r>
              <a:rPr lang="en-US" dirty="0">
                <a:latin typeface="+mn-lt"/>
              </a:rPr>
              <a:t>Lab Principal Investigator reserves the right to enforce a stricter PPE requirement than what is stated in the </a:t>
            </a:r>
            <a:r>
              <a:rPr lang="en-US" dirty="0" err="1">
                <a:latin typeface="+mn-lt"/>
              </a:rPr>
              <a:t>U</a:t>
            </a:r>
            <a:r>
              <a:rPr lang="en-US" i="1" dirty="0" err="1">
                <a:latin typeface="+mn-lt"/>
              </a:rPr>
              <a:t>of</a:t>
            </a:r>
            <a:r>
              <a:rPr lang="en-US" dirty="0" err="1">
                <a:latin typeface="+mn-lt"/>
              </a:rPr>
              <a:t>SC</a:t>
            </a:r>
            <a:r>
              <a:rPr lang="en-US" dirty="0">
                <a:latin typeface="+mn-lt"/>
              </a:rPr>
              <a:t> PPE policy.</a:t>
            </a:r>
          </a:p>
          <a:p>
            <a:pPr>
              <a:lnSpc>
                <a:spcPct val="100000"/>
              </a:lnSpc>
              <a:spcBef>
                <a:spcPts val="2400"/>
              </a:spcBef>
            </a:pPr>
            <a:r>
              <a:rPr lang="en-US" dirty="0">
                <a:latin typeface="+mn-lt"/>
              </a:rPr>
              <a:t>For instance, lab-specific guidelines may require everyone to wear safety glasses before entry into a particular laboratory.</a:t>
            </a:r>
          </a:p>
        </p:txBody>
      </p:sp>
    </p:spTree>
    <p:extLst>
      <p:ext uri="{BB962C8B-B14F-4D97-AF65-F5344CB8AC3E}">
        <p14:creationId xmlns:p14="http://schemas.microsoft.com/office/powerpoint/2010/main" val="299895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48F1B3-F5EA-258B-CD8B-E1503753525B}"/>
              </a:ext>
            </a:extLst>
          </p:cNvPr>
          <p:cNvSpPr>
            <a:spLocks noGrp="1"/>
          </p:cNvSpPr>
          <p:nvPr>
            <p:ph type="title"/>
          </p:nvPr>
        </p:nvSpPr>
        <p:spPr>
          <a:xfrm>
            <a:off x="838199" y="365125"/>
            <a:ext cx="10856053" cy="1325563"/>
          </a:xfrm>
        </p:spPr>
        <p:txBody>
          <a:bodyPr>
            <a:normAutofit/>
          </a:bodyPr>
          <a:lstStyle/>
          <a:p>
            <a:r>
              <a:rPr lang="en-US" sz="4400" dirty="0">
                <a:latin typeface="+mn-lt"/>
              </a:rPr>
              <a:t>Consequence of non-wearing of PPEs</a:t>
            </a:r>
          </a:p>
        </p:txBody>
      </p:sp>
      <p:sp>
        <p:nvSpPr>
          <p:cNvPr id="8" name="Content Placeholder 7">
            <a:extLst>
              <a:ext uri="{FF2B5EF4-FFF2-40B4-BE49-F238E27FC236}">
                <a16:creationId xmlns:a16="http://schemas.microsoft.com/office/drawing/2014/main" id="{B7554A63-EC9C-48EB-C9BE-99E583766D03}"/>
              </a:ext>
            </a:extLst>
          </p:cNvPr>
          <p:cNvSpPr>
            <a:spLocks noGrp="1"/>
          </p:cNvSpPr>
          <p:nvPr>
            <p:ph idx="1"/>
          </p:nvPr>
        </p:nvSpPr>
        <p:spPr/>
        <p:txBody>
          <a:bodyPr>
            <a:normAutofit/>
          </a:bodyPr>
          <a:lstStyle/>
          <a:p>
            <a:pPr algn="l">
              <a:lnSpc>
                <a:spcPct val="100000"/>
              </a:lnSpc>
              <a:spcBef>
                <a:spcPts val="1200"/>
              </a:spcBef>
            </a:pPr>
            <a:r>
              <a:rPr lang="en-US" sz="2800" b="1" i="0" dirty="0">
                <a:solidFill>
                  <a:srgbClr val="333333"/>
                </a:solidFill>
                <a:effectLst/>
                <a:latin typeface="Open Sans" panose="020B0606030504020204" pitchFamily="34" charset="0"/>
              </a:rPr>
              <a:t>All lab personnel are required to wear appropriate PPEs when entering a lab and when handling hazards</a:t>
            </a:r>
            <a:endParaRPr lang="en-US" sz="2800" b="0" i="0" dirty="0">
              <a:solidFill>
                <a:srgbClr val="333333"/>
              </a:solidFill>
              <a:effectLst/>
              <a:latin typeface="Open Sans" panose="020B0606030504020204" pitchFamily="34" charset="0"/>
            </a:endParaRPr>
          </a:p>
          <a:p>
            <a:pPr marL="914400" indent="-457200">
              <a:lnSpc>
                <a:spcPct val="100000"/>
              </a:lnSpc>
              <a:spcBef>
                <a:spcPts val="1200"/>
              </a:spcBef>
              <a:buFont typeface="Courier New" panose="02070309020205020404" pitchFamily="49" charset="0"/>
              <a:buChar char="o"/>
            </a:pPr>
            <a:r>
              <a:rPr lang="en-US" sz="2800" b="0" i="0" dirty="0">
                <a:solidFill>
                  <a:srgbClr val="333333"/>
                </a:solidFill>
                <a:effectLst/>
                <a:latin typeface="Open Sans" panose="020B0606030504020204" pitchFamily="34" charset="0"/>
              </a:rPr>
              <a:t>When PPEs are not worn, the PI needs to find out if there are genuine difficulties encountered when wearing particular PPEs and resolve these difficulties.</a:t>
            </a:r>
          </a:p>
          <a:p>
            <a:pPr marL="914400" indent="-457200">
              <a:lnSpc>
                <a:spcPct val="100000"/>
              </a:lnSpc>
              <a:spcBef>
                <a:spcPts val="1200"/>
              </a:spcBef>
              <a:buFont typeface="Courier New" panose="02070309020205020404" pitchFamily="49" charset="0"/>
              <a:buChar char="o"/>
            </a:pPr>
            <a:r>
              <a:rPr lang="en-US" sz="2800" dirty="0">
                <a:solidFill>
                  <a:srgbClr val="333333"/>
                </a:solidFill>
                <a:latin typeface="Open Sans" panose="020B0606030504020204" pitchFamily="34" charset="0"/>
              </a:rPr>
              <a:t>Persistent non-wearing of required PPEs is a cause for suspension of an individual’s access to the laboratory</a:t>
            </a:r>
            <a:endParaRPr lang="en-US" sz="2800" b="0" i="0" dirty="0">
              <a:solidFill>
                <a:srgbClr val="333333"/>
              </a:solidFill>
              <a:effectLst/>
              <a:latin typeface="Open Sans" panose="020B0606030504020204" pitchFamily="34" charset="0"/>
            </a:endParaRPr>
          </a:p>
          <a:p>
            <a:endParaRPr lang="en-US" dirty="0"/>
          </a:p>
        </p:txBody>
      </p:sp>
    </p:spTree>
    <p:extLst>
      <p:ext uri="{BB962C8B-B14F-4D97-AF65-F5344CB8AC3E}">
        <p14:creationId xmlns:p14="http://schemas.microsoft.com/office/powerpoint/2010/main" val="40354083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8CC4A-CB18-1A1E-1D6C-FD82856FCF4A}"/>
              </a:ext>
            </a:extLst>
          </p:cNvPr>
          <p:cNvSpPr>
            <a:spLocks noGrp="1"/>
          </p:cNvSpPr>
          <p:nvPr>
            <p:ph type="title"/>
          </p:nvPr>
        </p:nvSpPr>
        <p:spPr/>
        <p:txBody>
          <a:bodyPr>
            <a:normAutofit/>
          </a:bodyPr>
          <a:lstStyle/>
          <a:p>
            <a:pPr algn="ctr"/>
            <a:r>
              <a:rPr lang="en-US" dirty="0">
                <a:latin typeface="+mn-lt"/>
              </a:rPr>
              <a:t>Test your acquired knowledge.</a:t>
            </a:r>
          </a:p>
        </p:txBody>
      </p:sp>
      <p:pic>
        <p:nvPicPr>
          <p:cNvPr id="5" name="Content Placeholder 11">
            <a:extLst>
              <a:ext uri="{FF2B5EF4-FFF2-40B4-BE49-F238E27FC236}">
                <a16:creationId xmlns:a16="http://schemas.microsoft.com/office/drawing/2014/main" id="{2C38125F-6FC4-A664-6BF5-F9111738D7F9}"/>
              </a:ext>
            </a:extLst>
          </p:cNvPr>
          <p:cNvPicPr>
            <a:picLocks noGrp="1" noChangeAspect="1"/>
          </p:cNvPicPr>
          <p:nvPr>
            <p:ph sz="half" idx="1"/>
          </p:nvPr>
        </p:nvPicPr>
        <p:blipFill>
          <a:blip r:embed="rId2">
            <a:extLst>
              <a:ext uri="{96DAC541-7B7A-43D3-8B79-37D633B846F1}">
                <asvg:svgBlip xmlns:asvg="http://schemas.microsoft.com/office/drawing/2016/SVG/main" r:embed="rId3"/>
              </a:ext>
            </a:extLst>
          </a:blip>
          <a:stretch>
            <a:fillRect/>
          </a:stretch>
        </p:blipFill>
        <p:spPr>
          <a:xfrm>
            <a:off x="2675995" y="2432115"/>
            <a:ext cx="1731923" cy="3576799"/>
          </a:xfrm>
        </p:spPr>
      </p:pic>
      <p:pic>
        <p:nvPicPr>
          <p:cNvPr id="2050" name="Picture 2" descr="Woman as Scientist 3704392 Vector Art at Vecteezy">
            <a:extLst>
              <a:ext uri="{FF2B5EF4-FFF2-40B4-BE49-F238E27FC236}">
                <a16:creationId xmlns:a16="http://schemas.microsoft.com/office/drawing/2014/main" id="{02ADD137-CD1F-644A-0E4F-A86AF1B3C7A6}"/>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181333" y="2873359"/>
            <a:ext cx="2895469" cy="28954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8E0B755-359C-384C-2DCF-91118341AAD9}"/>
              </a:ext>
            </a:extLst>
          </p:cNvPr>
          <p:cNvSpPr txBox="1"/>
          <p:nvPr/>
        </p:nvSpPr>
        <p:spPr>
          <a:xfrm>
            <a:off x="2752530" y="1690688"/>
            <a:ext cx="7221894" cy="646331"/>
          </a:xfrm>
          <a:prstGeom prst="rect">
            <a:avLst/>
          </a:prstGeom>
          <a:noFill/>
        </p:spPr>
        <p:txBody>
          <a:bodyPr wrap="square">
            <a:spAutoFit/>
          </a:bodyPr>
          <a:lstStyle/>
          <a:p>
            <a:r>
              <a:rPr lang="en-US" sz="3600" dirty="0"/>
              <a:t>What’s wrong with these pictures?</a:t>
            </a:r>
          </a:p>
        </p:txBody>
      </p:sp>
    </p:spTree>
    <p:extLst>
      <p:ext uri="{BB962C8B-B14F-4D97-AF65-F5344CB8AC3E}">
        <p14:creationId xmlns:p14="http://schemas.microsoft.com/office/powerpoint/2010/main" val="32700582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normAutofit/>
          </a:bodyPr>
          <a:lstStyle/>
          <a:p>
            <a:r>
              <a:rPr kumimoji="0" lang="en-US" sz="4900" b="1" i="0" u="none" strike="noStrike" kern="1200" cap="none" spc="0" normalizeH="0" baseline="0" noProof="0" dirty="0">
                <a:ln>
                  <a:noFill/>
                </a:ln>
                <a:solidFill>
                  <a:srgbClr val="000000"/>
                </a:solidFill>
                <a:effectLst/>
                <a:uLnTx/>
                <a:uFillTx/>
                <a:latin typeface="Arial" panose="020B0604020202020204"/>
                <a:ea typeface="+mj-ea"/>
                <a:cs typeface="+mj-cs"/>
              </a:rPr>
              <a:t>What’s wrong with these pictures?</a:t>
            </a:r>
            <a:endParaRPr lang="en-US" dirty="0"/>
          </a:p>
        </p:txBody>
      </p:sp>
      <p:pic>
        <p:nvPicPr>
          <p:cNvPr id="6" name="Content Placeholder 5" descr="A person working in a factory&#10;&#10;Description automatically generated with medium confidence">
            <a:extLst>
              <a:ext uri="{FF2B5EF4-FFF2-40B4-BE49-F238E27FC236}">
                <a16:creationId xmlns:a16="http://schemas.microsoft.com/office/drawing/2014/main" id="{54D4FBAA-C11D-25DE-5DED-4CFB681A17F5}"/>
              </a:ext>
            </a:extLst>
          </p:cNvPr>
          <p:cNvPicPr>
            <a:picLocks noGrp="1" noChangeAspect="1"/>
          </p:cNvPicPr>
          <p:nvPr>
            <p:ph sz="half" idx="2"/>
          </p:nvPr>
        </p:nvPicPr>
        <p:blipFill>
          <a:blip r:embed="rId3"/>
          <a:stretch>
            <a:fillRect/>
          </a:stretch>
        </p:blipFill>
        <p:spPr>
          <a:xfrm>
            <a:off x="839788" y="1848886"/>
            <a:ext cx="4523317" cy="3392488"/>
          </a:xfrm>
        </p:spPr>
      </p:pic>
      <p:pic>
        <p:nvPicPr>
          <p:cNvPr id="8" name="Picture 7" descr="A picture containing indoor, person&#10;&#10;Description automatically generated">
            <a:extLst>
              <a:ext uri="{FF2B5EF4-FFF2-40B4-BE49-F238E27FC236}">
                <a16:creationId xmlns:a16="http://schemas.microsoft.com/office/drawing/2014/main" id="{4CFD2394-6591-5738-6722-AAFDDF3B4077}"/>
              </a:ext>
            </a:extLst>
          </p:cNvPr>
          <p:cNvPicPr>
            <a:picLocks noChangeAspect="1"/>
          </p:cNvPicPr>
          <p:nvPr/>
        </p:nvPicPr>
        <p:blipFill>
          <a:blip r:embed="rId4"/>
          <a:stretch>
            <a:fillRect/>
          </a:stretch>
        </p:blipFill>
        <p:spPr>
          <a:xfrm rot="5400000">
            <a:off x="6610350" y="2266497"/>
            <a:ext cx="4114800" cy="3086100"/>
          </a:xfrm>
          <a:prstGeom prst="rect">
            <a:avLst/>
          </a:prstGeom>
        </p:spPr>
      </p:pic>
    </p:spTree>
    <p:extLst>
      <p:ext uri="{BB962C8B-B14F-4D97-AF65-F5344CB8AC3E}">
        <p14:creationId xmlns:p14="http://schemas.microsoft.com/office/powerpoint/2010/main" val="39821417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44DC8-D386-9F88-E27B-7087D063C346}"/>
              </a:ext>
            </a:extLst>
          </p:cNvPr>
          <p:cNvSpPr>
            <a:spLocks noGrp="1"/>
          </p:cNvSpPr>
          <p:nvPr>
            <p:ph type="title"/>
          </p:nvPr>
        </p:nvSpPr>
        <p:spPr/>
        <p:txBody>
          <a:bodyPr>
            <a:normAutofit fontScale="90000"/>
          </a:bodyPr>
          <a:lstStyle/>
          <a:p>
            <a:pPr algn="ctr"/>
            <a:r>
              <a:rPr lang="en-US" sz="5400" dirty="0">
                <a:latin typeface="+mn-lt"/>
              </a:rPr>
              <a:t>What’s wrong with these pictures?</a:t>
            </a:r>
            <a:endParaRPr lang="en-US" dirty="0">
              <a:latin typeface="+mn-lt"/>
            </a:endParaRPr>
          </a:p>
        </p:txBody>
      </p:sp>
      <p:pic>
        <p:nvPicPr>
          <p:cNvPr id="6" name="Content Placeholder 5" descr="A picture containing indoor&#10;&#10;Description automatically generated">
            <a:extLst>
              <a:ext uri="{FF2B5EF4-FFF2-40B4-BE49-F238E27FC236}">
                <a16:creationId xmlns:a16="http://schemas.microsoft.com/office/drawing/2014/main" id="{79C505E1-D56B-5A1D-C7C3-6A77262A0886}"/>
              </a:ext>
            </a:extLst>
          </p:cNvPr>
          <p:cNvPicPr>
            <a:picLocks noGrp="1" noChangeAspect="1"/>
          </p:cNvPicPr>
          <p:nvPr>
            <p:ph sz="half" idx="1"/>
          </p:nvPr>
        </p:nvPicPr>
        <p:blipFill>
          <a:blip r:embed="rId2"/>
          <a:stretch>
            <a:fillRect/>
          </a:stretch>
        </p:blipFill>
        <p:spPr>
          <a:xfrm rot="5400000">
            <a:off x="1406525" y="2330252"/>
            <a:ext cx="4043363" cy="3032522"/>
          </a:xfrm>
        </p:spPr>
      </p:pic>
      <p:pic>
        <p:nvPicPr>
          <p:cNvPr id="11" name="Content Placeholder 10">
            <a:extLst>
              <a:ext uri="{FF2B5EF4-FFF2-40B4-BE49-F238E27FC236}">
                <a16:creationId xmlns:a16="http://schemas.microsoft.com/office/drawing/2014/main" id="{80D989ED-5FBF-E814-1FC8-C146DBE97A37}"/>
              </a:ext>
            </a:extLst>
          </p:cNvPr>
          <p:cNvPicPr>
            <a:picLocks noGrp="1" noChangeAspect="1"/>
          </p:cNvPicPr>
          <p:nvPr>
            <p:ph sz="half" idx="2"/>
          </p:nvPr>
        </p:nvPicPr>
        <p:blipFill rotWithShape="1">
          <a:blip r:embed="rId3"/>
          <a:srcRect t="22868" r="50000" b="12103"/>
          <a:stretch/>
        </p:blipFill>
        <p:spPr>
          <a:xfrm>
            <a:off x="7247534" y="1825625"/>
            <a:ext cx="2331669" cy="4043363"/>
          </a:xfrm>
          <a:prstGeom prst="rect">
            <a:avLst/>
          </a:prstGeom>
        </p:spPr>
      </p:pic>
    </p:spTree>
    <p:extLst>
      <p:ext uri="{BB962C8B-B14F-4D97-AF65-F5344CB8AC3E}">
        <p14:creationId xmlns:p14="http://schemas.microsoft.com/office/powerpoint/2010/main" val="123751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5AAD37-DF79-A266-7DDB-C0D09E3A9444}"/>
              </a:ext>
            </a:extLst>
          </p:cNvPr>
          <p:cNvSpPr>
            <a:spLocks noGrp="1"/>
          </p:cNvSpPr>
          <p:nvPr>
            <p:ph type="title"/>
          </p:nvPr>
        </p:nvSpPr>
        <p:spPr>
          <a:xfrm>
            <a:off x="838199" y="365125"/>
            <a:ext cx="10918372" cy="1325563"/>
          </a:xfrm>
        </p:spPr>
        <p:txBody>
          <a:bodyPr>
            <a:normAutofit/>
          </a:bodyPr>
          <a:lstStyle/>
          <a:p>
            <a:r>
              <a:rPr lang="en-US" sz="4400" dirty="0">
                <a:latin typeface="+mn-lt"/>
              </a:rPr>
              <a:t>What’s gravely wrong with this picture?</a:t>
            </a:r>
            <a:endParaRPr lang="en-US" sz="4400" dirty="0"/>
          </a:p>
        </p:txBody>
      </p:sp>
      <p:pic>
        <p:nvPicPr>
          <p:cNvPr id="13" name="Content Placeholder 12" descr="A group of firefighters in a room&#10;&#10;Description automatically generated with low confidence">
            <a:extLst>
              <a:ext uri="{FF2B5EF4-FFF2-40B4-BE49-F238E27FC236}">
                <a16:creationId xmlns:a16="http://schemas.microsoft.com/office/drawing/2014/main" id="{49DE8737-A190-A6A8-2376-480DA98D8491}"/>
              </a:ext>
            </a:extLst>
          </p:cNvPr>
          <p:cNvPicPr>
            <a:picLocks noGrp="1" noChangeAspect="1"/>
          </p:cNvPicPr>
          <p:nvPr>
            <p:ph sz="half" idx="1"/>
          </p:nvPr>
        </p:nvPicPr>
        <p:blipFill>
          <a:blip r:embed="rId2"/>
          <a:stretch>
            <a:fillRect/>
          </a:stretch>
        </p:blipFill>
        <p:spPr>
          <a:xfrm>
            <a:off x="3429000" y="1904206"/>
            <a:ext cx="5181600" cy="3886200"/>
          </a:xfrm>
        </p:spPr>
      </p:pic>
    </p:spTree>
    <p:extLst>
      <p:ext uri="{BB962C8B-B14F-4D97-AF65-F5344CB8AC3E}">
        <p14:creationId xmlns:p14="http://schemas.microsoft.com/office/powerpoint/2010/main" val="26380477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D400F-9C06-4418-AD11-88FD8818286F}"/>
              </a:ext>
            </a:extLst>
          </p:cNvPr>
          <p:cNvSpPr>
            <a:spLocks noGrp="1"/>
          </p:cNvSpPr>
          <p:nvPr>
            <p:ph type="title"/>
          </p:nvPr>
        </p:nvSpPr>
        <p:spPr/>
        <p:txBody>
          <a:bodyPr/>
          <a:lstStyle/>
          <a:p>
            <a:pPr algn="ctr"/>
            <a:r>
              <a:rPr lang="en-US" dirty="0">
                <a:latin typeface="+mn-lt"/>
              </a:rPr>
              <a:t>QUESTIONS?</a:t>
            </a:r>
          </a:p>
        </p:txBody>
      </p:sp>
      <p:sp>
        <p:nvSpPr>
          <p:cNvPr id="3" name="Content Placeholder 2">
            <a:extLst>
              <a:ext uri="{FF2B5EF4-FFF2-40B4-BE49-F238E27FC236}">
                <a16:creationId xmlns:a16="http://schemas.microsoft.com/office/drawing/2014/main" id="{68B33E18-BC4C-406F-88C7-EB3F97D4CD1D}"/>
              </a:ext>
            </a:extLst>
          </p:cNvPr>
          <p:cNvSpPr>
            <a:spLocks noGrp="1"/>
          </p:cNvSpPr>
          <p:nvPr>
            <p:ph idx="1"/>
          </p:nvPr>
        </p:nvSpPr>
        <p:spPr/>
        <p:txBody>
          <a:bodyPr/>
          <a:lstStyle/>
          <a:p>
            <a:pPr marL="0" indent="0" algn="ctr">
              <a:spcBef>
                <a:spcPts val="1800"/>
              </a:spcBef>
              <a:spcAft>
                <a:spcPts val="600"/>
              </a:spcAft>
              <a:buNone/>
            </a:pPr>
            <a:r>
              <a:rPr lang="en-US" dirty="0">
                <a:latin typeface="+mn-lt"/>
              </a:rPr>
              <a:t>Jocelyn Locke (803) 777-7650</a:t>
            </a:r>
          </a:p>
          <a:p>
            <a:pPr marL="0" indent="0" algn="ctr">
              <a:spcBef>
                <a:spcPts val="600"/>
              </a:spcBef>
              <a:spcAft>
                <a:spcPts val="1800"/>
              </a:spcAft>
              <a:buNone/>
            </a:pPr>
            <a:r>
              <a:rPr lang="en-US" dirty="0">
                <a:latin typeface="+mn-lt"/>
                <a:hlinkClick r:id="rId2"/>
              </a:rPr>
              <a:t>jlocke@mailbox.sc.edu</a:t>
            </a:r>
            <a:r>
              <a:rPr lang="en-US" dirty="0">
                <a:latin typeface="+mn-lt"/>
              </a:rPr>
              <a:t> </a:t>
            </a:r>
          </a:p>
          <a:p>
            <a:pPr marL="0" indent="0" algn="ctr">
              <a:buNone/>
            </a:pPr>
            <a:r>
              <a:rPr lang="en-US" dirty="0">
                <a:latin typeface="+mn-lt"/>
              </a:rPr>
              <a:t>Adam Roberge  </a:t>
            </a:r>
            <a:r>
              <a:rPr lang="en-US" dirty="0">
                <a:latin typeface="+mn-lt"/>
                <a:hlinkClick r:id="rId3"/>
              </a:rPr>
              <a:t>aroberge@mailbox.sc.edu</a:t>
            </a:r>
            <a:r>
              <a:rPr lang="en-US" dirty="0">
                <a:latin typeface="+mn-lt"/>
              </a:rPr>
              <a:t> </a:t>
            </a:r>
          </a:p>
          <a:p>
            <a:pPr marL="0" indent="0" algn="ctr">
              <a:spcBef>
                <a:spcPts val="1200"/>
              </a:spcBef>
              <a:buNone/>
            </a:pPr>
            <a:endParaRPr lang="en-US" i="1" dirty="0">
              <a:latin typeface="+mn-lt"/>
            </a:endParaRPr>
          </a:p>
          <a:p>
            <a:pPr marL="0" indent="0" algn="ctr">
              <a:spcBef>
                <a:spcPts val="1200"/>
              </a:spcBef>
              <a:buNone/>
            </a:pPr>
            <a:r>
              <a:rPr lang="en-US" i="1" dirty="0">
                <a:latin typeface="+mn-lt"/>
              </a:rPr>
              <a:t>Thank you!</a:t>
            </a:r>
          </a:p>
        </p:txBody>
      </p:sp>
      <p:sp>
        <p:nvSpPr>
          <p:cNvPr id="4" name="Slide Number Placeholder 3">
            <a:extLst>
              <a:ext uri="{FF2B5EF4-FFF2-40B4-BE49-F238E27FC236}">
                <a16:creationId xmlns:a16="http://schemas.microsoft.com/office/drawing/2014/main" id="{0D08F160-A433-4A6B-B15A-62EF9C44E43B}"/>
              </a:ext>
            </a:extLst>
          </p:cNvPr>
          <p:cNvSpPr>
            <a:spLocks noGrp="1"/>
          </p:cNvSpPr>
          <p:nvPr>
            <p:ph type="sldNum" sz="quarter" idx="12"/>
          </p:nvPr>
        </p:nvSpPr>
        <p:spPr/>
        <p:txBody>
          <a:bodyPr/>
          <a:lstStyle/>
          <a:p>
            <a:fld id="{6D22F896-40B5-4ADD-8801-0D06FADFA095}" type="slidenum">
              <a:rPr lang="en-US" smtClean="0"/>
              <a:t>56</a:t>
            </a:fld>
            <a:endParaRPr lang="en-US" dirty="0"/>
          </a:p>
        </p:txBody>
      </p:sp>
    </p:spTree>
    <p:extLst>
      <p:ext uri="{BB962C8B-B14F-4D97-AF65-F5344CB8AC3E}">
        <p14:creationId xmlns:p14="http://schemas.microsoft.com/office/powerpoint/2010/main" val="3039705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9725A7D-59D4-4E3A-A757-1036D50A694D}"/>
              </a:ext>
            </a:extLst>
          </p:cNvPr>
          <p:cNvSpPr>
            <a:spLocks noGrp="1"/>
          </p:cNvSpPr>
          <p:nvPr>
            <p:ph type="title"/>
          </p:nvPr>
        </p:nvSpPr>
        <p:spPr/>
        <p:txBody>
          <a:bodyPr/>
          <a:lstStyle/>
          <a:p>
            <a:r>
              <a:rPr lang="en-US" dirty="0"/>
              <a:t>MODULE 1</a:t>
            </a:r>
          </a:p>
        </p:txBody>
      </p:sp>
      <p:sp>
        <p:nvSpPr>
          <p:cNvPr id="8" name="Text Placeholder 7">
            <a:extLst>
              <a:ext uri="{FF2B5EF4-FFF2-40B4-BE49-F238E27FC236}">
                <a16:creationId xmlns:a16="http://schemas.microsoft.com/office/drawing/2014/main" id="{4C76F2D6-C2D2-4E95-8996-E4DA11017952}"/>
              </a:ext>
            </a:extLst>
          </p:cNvPr>
          <p:cNvSpPr>
            <a:spLocks noGrp="1"/>
          </p:cNvSpPr>
          <p:nvPr>
            <p:ph type="body" idx="1"/>
          </p:nvPr>
        </p:nvSpPr>
        <p:spPr/>
        <p:txBody>
          <a:bodyPr/>
          <a:lstStyle/>
          <a:p>
            <a:r>
              <a:rPr lang="en-US" dirty="0"/>
              <a:t>The OSHA Personal Protective Equipment Standard</a:t>
            </a:r>
          </a:p>
        </p:txBody>
      </p:sp>
      <p:sp>
        <p:nvSpPr>
          <p:cNvPr id="4" name="Slide Number Placeholder 3">
            <a:extLst>
              <a:ext uri="{FF2B5EF4-FFF2-40B4-BE49-F238E27FC236}">
                <a16:creationId xmlns:a16="http://schemas.microsoft.com/office/drawing/2014/main" id="{D2E1F652-AB1E-4738-B806-1BE8F812149C}"/>
              </a:ext>
            </a:extLst>
          </p:cNvPr>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676854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BBBD80-6E15-0324-1536-7D777B73235F}"/>
              </a:ext>
            </a:extLst>
          </p:cNvPr>
          <p:cNvSpPr>
            <a:spLocks noGrp="1"/>
          </p:cNvSpPr>
          <p:nvPr>
            <p:ph type="title"/>
          </p:nvPr>
        </p:nvSpPr>
        <p:spPr/>
        <p:txBody>
          <a:bodyPr/>
          <a:lstStyle/>
          <a:p>
            <a:r>
              <a:rPr lang="en-US" cap="none" dirty="0"/>
              <a:t>What is Personal Protective Equipment?</a:t>
            </a:r>
          </a:p>
        </p:txBody>
      </p:sp>
      <p:sp>
        <p:nvSpPr>
          <p:cNvPr id="6" name="Content Placeholder 5">
            <a:extLst>
              <a:ext uri="{FF2B5EF4-FFF2-40B4-BE49-F238E27FC236}">
                <a16:creationId xmlns:a16="http://schemas.microsoft.com/office/drawing/2014/main" id="{3085E012-3C5D-4EB1-EBCA-24CBF222F271}"/>
              </a:ext>
            </a:extLst>
          </p:cNvPr>
          <p:cNvSpPr>
            <a:spLocks noGrp="1"/>
          </p:cNvSpPr>
          <p:nvPr>
            <p:ph idx="1"/>
          </p:nvPr>
        </p:nvSpPr>
        <p:spPr/>
        <p:txBody>
          <a:bodyPr>
            <a:normAutofit fontScale="77500" lnSpcReduction="20000"/>
          </a:bodyPr>
          <a:lstStyle/>
          <a:p>
            <a:pPr marL="0" indent="0" algn="l">
              <a:lnSpc>
                <a:spcPct val="110000"/>
              </a:lnSpc>
              <a:spcBef>
                <a:spcPts val="1800"/>
              </a:spcBef>
              <a:buNone/>
            </a:pPr>
            <a:r>
              <a:rPr lang="en-US" u="sng" dirty="0">
                <a:solidFill>
                  <a:srgbClr val="333333"/>
                </a:solidFill>
                <a:latin typeface="Open Sans" panose="020B0606030504020204" pitchFamily="34" charset="0"/>
              </a:rPr>
              <a:t>P</a:t>
            </a:r>
            <a:r>
              <a:rPr lang="en-US" b="0" i="0" u="sng" dirty="0">
                <a:solidFill>
                  <a:srgbClr val="333333"/>
                </a:solidFill>
                <a:effectLst/>
                <a:latin typeface="Open Sans" panose="020B0606030504020204" pitchFamily="34" charset="0"/>
              </a:rPr>
              <a:t>ersonal protective equipment</a:t>
            </a:r>
            <a:r>
              <a:rPr lang="en-US" b="0" i="0" dirty="0">
                <a:solidFill>
                  <a:srgbClr val="333333"/>
                </a:solidFill>
                <a:effectLst/>
                <a:latin typeface="Open Sans" panose="020B0606030504020204" pitchFamily="34" charset="0"/>
              </a:rPr>
              <a:t>, commonly known as PPE is equipment worn to minimize exposure to hazards that cause serious workplace injuries and illnesses.</a:t>
            </a:r>
          </a:p>
          <a:p>
            <a:pPr marL="0" indent="0" algn="l">
              <a:lnSpc>
                <a:spcPct val="110000"/>
              </a:lnSpc>
              <a:spcBef>
                <a:spcPts val="1800"/>
              </a:spcBef>
              <a:buNone/>
            </a:pPr>
            <a:r>
              <a:rPr lang="en-US" u="sng" dirty="0">
                <a:solidFill>
                  <a:srgbClr val="333333"/>
                </a:solidFill>
                <a:latin typeface="Open Sans" panose="020B0606030504020204" pitchFamily="34" charset="0"/>
              </a:rPr>
              <a:t>I</a:t>
            </a:r>
            <a:r>
              <a:rPr lang="en-US" b="0" i="0" u="sng" dirty="0">
                <a:solidFill>
                  <a:srgbClr val="333333"/>
                </a:solidFill>
                <a:effectLst/>
                <a:latin typeface="Open Sans" panose="020B0606030504020204" pitchFamily="34" charset="0"/>
              </a:rPr>
              <a:t>njuries and illnesses </a:t>
            </a:r>
            <a:r>
              <a:rPr lang="en-US" b="0" i="0" dirty="0">
                <a:solidFill>
                  <a:srgbClr val="333333"/>
                </a:solidFill>
                <a:effectLst/>
                <a:latin typeface="Open Sans" panose="020B0606030504020204" pitchFamily="34" charset="0"/>
              </a:rPr>
              <a:t>may result from contact with chemical, radiological, physical, electrical, mechanical, or other workplace hazards. </a:t>
            </a:r>
          </a:p>
          <a:p>
            <a:pPr marL="0" indent="0" algn="l">
              <a:lnSpc>
                <a:spcPct val="110000"/>
              </a:lnSpc>
              <a:spcBef>
                <a:spcPts val="1800"/>
              </a:spcBef>
              <a:buNone/>
            </a:pPr>
            <a:r>
              <a:rPr lang="en-US" b="0" i="0" u="sng" dirty="0">
                <a:solidFill>
                  <a:srgbClr val="333333"/>
                </a:solidFill>
                <a:effectLst/>
                <a:latin typeface="Open Sans" panose="020B0606030504020204" pitchFamily="34" charset="0"/>
              </a:rPr>
              <a:t>PPE</a:t>
            </a:r>
            <a:r>
              <a:rPr lang="en-US" b="0" i="0" dirty="0">
                <a:solidFill>
                  <a:srgbClr val="333333"/>
                </a:solidFill>
                <a:effectLst/>
                <a:latin typeface="Open Sans" panose="020B0606030504020204" pitchFamily="34" charset="0"/>
              </a:rPr>
              <a:t> may include items such as gloves, safety glasses and shoes, earplugs or muffs, hard hats, respirators, coveralls, vests, and full-body suits.</a:t>
            </a:r>
          </a:p>
          <a:p>
            <a:pPr marL="0" indent="0" algn="l">
              <a:lnSpc>
                <a:spcPct val="110000"/>
              </a:lnSpc>
              <a:spcBef>
                <a:spcPts val="1800"/>
              </a:spcBef>
              <a:buNone/>
            </a:pPr>
            <a:r>
              <a:rPr lang="en-US" b="1" dirty="0">
                <a:solidFill>
                  <a:srgbClr val="333333"/>
                </a:solidFill>
                <a:latin typeface="Open Sans" panose="020B0606030504020204" pitchFamily="34" charset="0"/>
              </a:rPr>
              <a:t>This training focuses on the use of PPE for protection against exposure to hazardous chemicals and selected physical hazards in the laboratory.</a:t>
            </a:r>
            <a:endParaRPr lang="en-US" b="1" i="0" dirty="0">
              <a:solidFill>
                <a:srgbClr val="333333"/>
              </a:solidFill>
              <a:effectLst/>
              <a:latin typeface="Open Sans" panose="020B0606030504020204" pitchFamily="34" charset="0"/>
            </a:endParaRPr>
          </a:p>
        </p:txBody>
      </p:sp>
      <p:sp>
        <p:nvSpPr>
          <p:cNvPr id="4" name="Slide Number Placeholder 3">
            <a:extLst>
              <a:ext uri="{FF2B5EF4-FFF2-40B4-BE49-F238E27FC236}">
                <a16:creationId xmlns:a16="http://schemas.microsoft.com/office/drawing/2014/main" id="{06BE19C0-DA93-33B5-2915-5DE74048B0F0}"/>
              </a:ext>
            </a:extLst>
          </p:cNvPr>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3476929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2337-96D8-4E64-A891-E040BBBDAB8E}"/>
              </a:ext>
            </a:extLst>
          </p:cNvPr>
          <p:cNvSpPr>
            <a:spLocks noGrp="1"/>
          </p:cNvSpPr>
          <p:nvPr>
            <p:ph type="title"/>
          </p:nvPr>
        </p:nvSpPr>
        <p:spPr/>
        <p:txBody>
          <a:bodyPr/>
          <a:lstStyle/>
          <a:p>
            <a:pPr algn="ctr"/>
            <a:r>
              <a:rPr lang="en-US" cap="none" dirty="0"/>
              <a:t>What standard/s apply to PPE?</a:t>
            </a:r>
          </a:p>
        </p:txBody>
      </p:sp>
      <p:sp>
        <p:nvSpPr>
          <p:cNvPr id="7" name="Content Placeholder 6">
            <a:extLst>
              <a:ext uri="{FF2B5EF4-FFF2-40B4-BE49-F238E27FC236}">
                <a16:creationId xmlns:a16="http://schemas.microsoft.com/office/drawing/2014/main" id="{9C042630-391E-408E-8D87-2F0CCC0511E7}"/>
              </a:ext>
            </a:extLst>
          </p:cNvPr>
          <p:cNvSpPr>
            <a:spLocks noGrp="1"/>
          </p:cNvSpPr>
          <p:nvPr>
            <p:ph idx="1"/>
          </p:nvPr>
        </p:nvSpPr>
        <p:spPr/>
        <p:txBody>
          <a:bodyPr>
            <a:normAutofit lnSpcReduction="10000"/>
          </a:bodyPr>
          <a:lstStyle/>
          <a:p>
            <a:pPr marL="0" indent="0">
              <a:buNone/>
            </a:pPr>
            <a:r>
              <a:rPr lang="en-US" b="1" dirty="0"/>
              <a:t>			  	General Industry (29 CFR 1910)</a:t>
            </a:r>
          </a:p>
          <a:p>
            <a:pPr marL="457200" indent="0">
              <a:spcBef>
                <a:spcPts val="1800"/>
              </a:spcBef>
              <a:buNone/>
            </a:pPr>
            <a:r>
              <a:rPr lang="en-US" sz="2400" dirty="0"/>
              <a:t>	Subpart I - </a:t>
            </a:r>
            <a:r>
              <a:rPr lang="en-US" sz="2400" u="sng" dirty="0"/>
              <a:t>Personal Protective Equipment</a:t>
            </a:r>
          </a:p>
          <a:p>
            <a:pPr marL="457200" indent="0">
              <a:spcBef>
                <a:spcPts val="1800"/>
              </a:spcBef>
              <a:buNone/>
            </a:pPr>
            <a:r>
              <a:rPr lang="en-US" sz="1600" i="1" dirty="0"/>
              <a:t>	Click on the links below to learn more about PPE regulations.</a:t>
            </a:r>
          </a:p>
          <a:p>
            <a:pPr marL="914400" marR="0" lvl="0" indent="0" algn="l" defTabSz="914400" rtl="0" eaLnBrk="1" fontAlgn="t" latinLnBrk="0" hangingPunct="1">
              <a:lnSpc>
                <a:spcPct val="100000"/>
              </a:lnSpc>
              <a:spcBef>
                <a:spcPts val="1800"/>
              </a:spcBef>
              <a:spcAft>
                <a:spcPts val="0"/>
              </a:spcAft>
              <a:buClrTx/>
              <a:buSzTx/>
              <a:buFontTx/>
              <a:buNone/>
              <a:tabLst/>
              <a:defRPr/>
            </a:pPr>
            <a:r>
              <a:rPr kumimoji="0" lang="en-US" sz="1600" b="0" i="0" u="none" strike="noStrike" kern="1200" cap="none" spc="0" normalizeH="0" baseline="0" noProof="0" dirty="0">
                <a:ln>
                  <a:noFill/>
                </a:ln>
                <a:solidFill>
                  <a:srgbClr val="003399"/>
                </a:solidFill>
                <a:effectLst/>
                <a:uLnTx/>
                <a:uFillTx/>
                <a:latin typeface="Arial" panose="020B0604020202020204" pitchFamily="34" charset="0"/>
                <a:ea typeface="+mn-ea"/>
                <a:cs typeface="+mn-cs"/>
                <a:hlinkClick r:id="rId2"/>
              </a:rPr>
              <a:t>1910.132</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General requirements.</a:t>
            </a:r>
          </a:p>
          <a:p>
            <a:pPr marL="914400" marR="0" lvl="0" indent="0" algn="l" defTabSz="914400" rtl="0" eaLnBrk="1" fontAlgn="t"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399"/>
                </a:solidFill>
                <a:effectLst/>
                <a:uLnTx/>
                <a:uFillTx/>
                <a:latin typeface="Arial" panose="020B0604020202020204" pitchFamily="34" charset="0"/>
                <a:ea typeface="+mn-ea"/>
                <a:cs typeface="+mn-cs"/>
                <a:hlinkClick r:id="rId3"/>
              </a:rPr>
              <a:t>1910.133</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Eye and face protection.</a:t>
            </a:r>
          </a:p>
          <a:p>
            <a:pPr marL="914400" marR="0" lvl="0" indent="0" algn="l" defTabSz="914400" rtl="0" eaLnBrk="1" fontAlgn="t"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399"/>
                </a:solidFill>
                <a:effectLst/>
                <a:uLnTx/>
                <a:uFillTx/>
                <a:latin typeface="Arial" panose="020B0604020202020204" pitchFamily="34" charset="0"/>
                <a:ea typeface="+mn-ea"/>
                <a:cs typeface="+mn-cs"/>
                <a:hlinkClick r:id="rId4"/>
              </a:rPr>
              <a:t>1910.134</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Respiratory protection.</a:t>
            </a:r>
          </a:p>
          <a:p>
            <a:pPr marL="914400" marR="0" lvl="0" indent="0" algn="l" defTabSz="914400" rtl="0" eaLnBrk="1" fontAlgn="t"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3399"/>
                </a:solidFill>
                <a:effectLst/>
                <a:uLnTx/>
                <a:uFillTx/>
                <a:latin typeface="Arial" panose="020B0604020202020204" pitchFamily="34" charset="0"/>
                <a:ea typeface="+mn-ea"/>
                <a:cs typeface="+mn-cs"/>
                <a:hlinkClick r:id="rId5"/>
              </a:rPr>
              <a:t>*1910.135</a:t>
            </a:r>
            <a:r>
              <a:rPr kumimoji="0" lang="en-US" sz="16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Head protection.</a:t>
            </a:r>
          </a:p>
          <a:p>
            <a:pPr marL="914400" marR="0" lvl="0" indent="0" algn="l" defTabSz="914400" rtl="0" eaLnBrk="1" fontAlgn="t"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399"/>
                </a:solidFill>
                <a:effectLst/>
                <a:uLnTx/>
                <a:uFillTx/>
                <a:latin typeface="Arial" panose="020B0604020202020204" pitchFamily="34" charset="0"/>
                <a:ea typeface="+mn-ea"/>
                <a:cs typeface="+mn-cs"/>
                <a:hlinkClick r:id="rId6"/>
              </a:rPr>
              <a:t>1910.136</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Foot protection.</a:t>
            </a:r>
          </a:p>
          <a:p>
            <a:pPr marL="914400" marR="0" lvl="0" indent="0" algn="l" defTabSz="914400" rtl="0" eaLnBrk="1" fontAlgn="t"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399"/>
                </a:solidFill>
                <a:effectLst/>
                <a:uLnTx/>
                <a:uFillTx/>
                <a:latin typeface="Arial" panose="020B0604020202020204" pitchFamily="34" charset="0"/>
                <a:ea typeface="+mn-ea"/>
                <a:cs typeface="+mn-cs"/>
                <a:hlinkClick r:id="rId7"/>
              </a:rPr>
              <a:t>**1910.137</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Electrical Protective Equipment.</a:t>
            </a:r>
          </a:p>
          <a:p>
            <a:pPr marL="914400" marR="0" lvl="0" indent="0" algn="l" defTabSz="914400" rtl="0" eaLnBrk="1" fontAlgn="t"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399"/>
                </a:solidFill>
                <a:effectLst/>
                <a:uLnTx/>
                <a:uFillTx/>
                <a:latin typeface="Arial" panose="020B0604020202020204" pitchFamily="34" charset="0"/>
                <a:ea typeface="+mn-ea"/>
                <a:cs typeface="+mn-cs"/>
                <a:hlinkClick r:id="rId8"/>
              </a:rPr>
              <a:t>1910.138</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Hand Protection.</a:t>
            </a:r>
          </a:p>
          <a:p>
            <a:pPr marL="914400" marR="0" lvl="0" indent="0" algn="l" defTabSz="914400" rtl="0" eaLnBrk="1" fontAlgn="t"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3399"/>
                </a:solidFill>
                <a:effectLst/>
                <a:uLnTx/>
                <a:uFillTx/>
                <a:latin typeface="Arial" panose="020B0604020202020204" pitchFamily="34" charset="0"/>
                <a:ea typeface="+mn-ea"/>
                <a:cs typeface="+mn-cs"/>
                <a:hlinkClick r:id="rId9"/>
              </a:rPr>
              <a:t>*1910.140</a:t>
            </a:r>
            <a:r>
              <a:rPr kumimoji="0" lang="en-US" sz="16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Personal fall protection systems.</a:t>
            </a:r>
          </a:p>
          <a:p>
            <a:pPr marL="914400" indent="0">
              <a:spcBef>
                <a:spcPts val="1800"/>
              </a:spcBef>
              <a:spcAft>
                <a:spcPts val="600"/>
              </a:spcAft>
              <a:buNone/>
            </a:pPr>
            <a:r>
              <a:rPr lang="en-US" sz="1200" dirty="0"/>
              <a:t>*Usually not needed in a lab environment except in buildings and rooms under construction or renovation</a:t>
            </a:r>
          </a:p>
          <a:p>
            <a:pPr marL="914400" indent="0">
              <a:spcBef>
                <a:spcPts val="0"/>
              </a:spcBef>
              <a:buNone/>
            </a:pPr>
            <a:r>
              <a:rPr lang="en-US" sz="1200" dirty="0"/>
              <a:t>**Required for </a:t>
            </a:r>
            <a:r>
              <a:rPr lang="en-US" sz="1200" b="0" i="0" dirty="0">
                <a:solidFill>
                  <a:srgbClr val="333333"/>
                </a:solidFill>
                <a:effectLst/>
              </a:rPr>
              <a:t>primary insulation when working with energized circuit parts</a:t>
            </a:r>
            <a:endParaRPr lang="en-US" sz="1200" dirty="0"/>
          </a:p>
          <a:p>
            <a:pPr marL="0" indent="0">
              <a:buNone/>
            </a:pPr>
            <a:endParaRPr lang="en-US" dirty="0"/>
          </a:p>
        </p:txBody>
      </p:sp>
      <p:pic>
        <p:nvPicPr>
          <p:cNvPr id="4" name="Picture 3">
            <a:extLst>
              <a:ext uri="{FF2B5EF4-FFF2-40B4-BE49-F238E27FC236}">
                <a16:creationId xmlns:a16="http://schemas.microsoft.com/office/drawing/2014/main" id="{B2BE76B3-371C-E9E2-75FC-22EAA07B0556}"/>
              </a:ext>
            </a:extLst>
          </p:cNvPr>
          <p:cNvPicPr>
            <a:picLocks noChangeAspect="1"/>
          </p:cNvPicPr>
          <p:nvPr/>
        </p:nvPicPr>
        <p:blipFill>
          <a:blip r:embed="rId10"/>
          <a:stretch>
            <a:fillRect/>
          </a:stretch>
        </p:blipFill>
        <p:spPr>
          <a:xfrm>
            <a:off x="1659294" y="1690688"/>
            <a:ext cx="2760306" cy="704004"/>
          </a:xfrm>
          <a:prstGeom prst="rect">
            <a:avLst/>
          </a:prstGeom>
        </p:spPr>
      </p:pic>
    </p:spTree>
    <p:extLst>
      <p:ext uri="{BB962C8B-B14F-4D97-AF65-F5344CB8AC3E}">
        <p14:creationId xmlns:p14="http://schemas.microsoft.com/office/powerpoint/2010/main" val="738937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6665AC-900E-4136-BC71-D7AC0CAD6393}"/>
              </a:ext>
            </a:extLst>
          </p:cNvPr>
          <p:cNvSpPr>
            <a:spLocks noGrp="1"/>
          </p:cNvSpPr>
          <p:nvPr>
            <p:ph type="title"/>
          </p:nvPr>
        </p:nvSpPr>
        <p:spPr/>
        <p:txBody>
          <a:bodyPr/>
          <a:lstStyle/>
          <a:p>
            <a:pPr algn="ctr"/>
            <a:r>
              <a:rPr lang="en-US" cap="none" dirty="0"/>
              <a:t>What do the PPE standard/s require?</a:t>
            </a:r>
          </a:p>
        </p:txBody>
      </p:sp>
      <p:sp>
        <p:nvSpPr>
          <p:cNvPr id="3" name="Content Placeholder 2">
            <a:extLst>
              <a:ext uri="{FF2B5EF4-FFF2-40B4-BE49-F238E27FC236}">
                <a16:creationId xmlns:a16="http://schemas.microsoft.com/office/drawing/2014/main" id="{3241B608-0208-4970-AF68-8D41E032779D}"/>
              </a:ext>
            </a:extLst>
          </p:cNvPr>
          <p:cNvSpPr>
            <a:spLocks noGrp="1"/>
          </p:cNvSpPr>
          <p:nvPr>
            <p:ph idx="1"/>
          </p:nvPr>
        </p:nvSpPr>
        <p:spPr/>
        <p:txBody>
          <a:bodyPr>
            <a:normAutofit fontScale="92500" lnSpcReduction="10000"/>
          </a:bodyPr>
          <a:lstStyle/>
          <a:p>
            <a:pPr marL="0" indent="0">
              <a:buNone/>
            </a:pPr>
            <a:r>
              <a:rPr lang="en-US" u="sng" dirty="0"/>
              <a:t>Employers shall</a:t>
            </a:r>
          </a:p>
          <a:p>
            <a:r>
              <a:rPr lang="en-US" dirty="0"/>
              <a:t>Identify hazards present that requires the use of PPE</a:t>
            </a:r>
          </a:p>
          <a:p>
            <a:r>
              <a:rPr lang="en-US" dirty="0"/>
              <a:t>Obtain appropriate PPEs</a:t>
            </a:r>
          </a:p>
          <a:p>
            <a:r>
              <a:rPr lang="en-US" dirty="0"/>
              <a:t>Train employees on</a:t>
            </a:r>
          </a:p>
          <a:p>
            <a:pPr marL="640080" marR="0" lvl="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lang="en-US" sz="2600" dirty="0">
                <a:solidFill>
                  <a:srgbClr val="333333"/>
                </a:solidFill>
                <a:latin typeface="Helvetica Neue"/>
              </a:rPr>
              <a:t>w</a:t>
            </a:r>
            <a:r>
              <a:rPr kumimoji="0" lang="en-US" sz="2600" b="0" i="0" u="none" strike="noStrike" kern="1200" cap="none" spc="0" normalizeH="0" baseline="0" noProof="0" dirty="0">
                <a:ln>
                  <a:noFill/>
                </a:ln>
                <a:solidFill>
                  <a:srgbClr val="333333"/>
                </a:solidFill>
                <a:effectLst/>
                <a:uLnTx/>
                <a:uFillTx/>
                <a:latin typeface="Helvetica Neue"/>
                <a:ea typeface="+mn-ea"/>
                <a:cs typeface="+mn-cs"/>
              </a:rPr>
              <a:t>hen PPE is necessary</a:t>
            </a:r>
          </a:p>
          <a:p>
            <a:pPr marL="640080" marR="0" lvl="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lang="en-US" sz="2600" dirty="0">
                <a:solidFill>
                  <a:srgbClr val="333333"/>
                </a:solidFill>
                <a:latin typeface="Helvetica Neue"/>
              </a:rPr>
              <a:t>w</a:t>
            </a:r>
            <a:r>
              <a:rPr kumimoji="0" lang="en-US" sz="2600" b="0" i="0" u="none" strike="noStrike" kern="1200" cap="none" spc="0" normalizeH="0" baseline="0" noProof="0" dirty="0">
                <a:ln>
                  <a:noFill/>
                </a:ln>
                <a:solidFill>
                  <a:srgbClr val="333333"/>
                </a:solidFill>
                <a:effectLst/>
                <a:uLnTx/>
                <a:uFillTx/>
                <a:latin typeface="Helvetica Neue"/>
                <a:ea typeface="+mn-ea"/>
                <a:cs typeface="+mn-cs"/>
              </a:rPr>
              <a:t>hat kind is necessary</a:t>
            </a:r>
          </a:p>
          <a:p>
            <a:pPr marL="640080" marR="0" lvl="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lang="en-US" sz="2600" dirty="0">
                <a:solidFill>
                  <a:srgbClr val="333333"/>
                </a:solidFill>
                <a:latin typeface="Helvetica Neue"/>
              </a:rPr>
              <a:t>h</a:t>
            </a:r>
            <a:r>
              <a:rPr kumimoji="0" lang="en-US" sz="2600" b="0" i="0" u="none" strike="noStrike" kern="1200" cap="none" spc="0" normalizeH="0" baseline="0" noProof="0" dirty="0">
                <a:ln>
                  <a:noFill/>
                </a:ln>
                <a:solidFill>
                  <a:srgbClr val="333333"/>
                </a:solidFill>
                <a:effectLst/>
                <a:uLnTx/>
                <a:uFillTx/>
                <a:latin typeface="Helvetica Neue"/>
                <a:ea typeface="+mn-ea"/>
                <a:cs typeface="+mn-cs"/>
              </a:rPr>
              <a:t>ow to properly put it on, adjust, wear, and take it off</a:t>
            </a:r>
          </a:p>
          <a:p>
            <a:pPr marL="640080" marR="0" lvl="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lang="en-US" sz="2600" dirty="0">
                <a:solidFill>
                  <a:srgbClr val="333333"/>
                </a:solidFill>
                <a:latin typeface="Helvetica Neue"/>
              </a:rPr>
              <a:t>t</a:t>
            </a:r>
            <a:r>
              <a:rPr kumimoji="0" lang="en-US" sz="2600" b="0" i="0" u="none" strike="noStrike" kern="1200" cap="none" spc="0" normalizeH="0" baseline="0" noProof="0" dirty="0">
                <a:ln>
                  <a:noFill/>
                </a:ln>
                <a:solidFill>
                  <a:srgbClr val="333333"/>
                </a:solidFill>
                <a:effectLst/>
                <a:uLnTx/>
                <a:uFillTx/>
                <a:latin typeface="Helvetica Neue"/>
                <a:ea typeface="+mn-ea"/>
                <a:cs typeface="+mn-cs"/>
              </a:rPr>
              <a:t>he limitations of the equipment</a:t>
            </a:r>
          </a:p>
          <a:p>
            <a:pPr marL="640080" marR="0" lvl="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lang="en-US" sz="2600" dirty="0">
                <a:solidFill>
                  <a:srgbClr val="333333"/>
                </a:solidFill>
                <a:latin typeface="Helvetica Neue"/>
              </a:rPr>
              <a:t>p</a:t>
            </a:r>
            <a:r>
              <a:rPr kumimoji="0" lang="en-US" sz="2600" b="0" i="0" u="none" strike="noStrike" kern="1200" cap="none" spc="0" normalizeH="0" baseline="0" noProof="0" dirty="0">
                <a:ln>
                  <a:noFill/>
                </a:ln>
                <a:solidFill>
                  <a:srgbClr val="333333"/>
                </a:solidFill>
                <a:effectLst/>
                <a:uLnTx/>
                <a:uFillTx/>
                <a:latin typeface="Helvetica Neue"/>
                <a:ea typeface="+mn-ea"/>
                <a:cs typeface="+mn-cs"/>
              </a:rPr>
              <a:t>roper care, maintenance, useful life, and disposal of the equipment</a:t>
            </a:r>
          </a:p>
          <a:p>
            <a:endParaRPr lang="en-US" dirty="0"/>
          </a:p>
        </p:txBody>
      </p:sp>
      <p:sp>
        <p:nvSpPr>
          <p:cNvPr id="4" name="Slide Number Placeholder 3">
            <a:extLst>
              <a:ext uri="{FF2B5EF4-FFF2-40B4-BE49-F238E27FC236}">
                <a16:creationId xmlns:a16="http://schemas.microsoft.com/office/drawing/2014/main" id="{62697EEE-18DA-40D3-8F96-5622E434E367}"/>
              </a:ext>
            </a:extLst>
          </p:cNvPr>
          <p:cNvSpPr>
            <a:spLocks noGrp="1"/>
          </p:cNvSpPr>
          <p:nvPr>
            <p:ph type="sldNum" sz="quarter" idx="12"/>
          </p:nvPr>
        </p:nvSpPr>
        <p:spPr/>
        <p:txBody>
          <a:bodyPr/>
          <a:lstStyle/>
          <a:p>
            <a:fld id="{6D22F896-40B5-4ADD-8801-0D06FADFA095}" type="slidenum">
              <a:rPr lang="en-US" smtClean="0"/>
              <a:t>9</a:t>
            </a:fld>
            <a:endParaRPr lang="en-US" dirty="0"/>
          </a:p>
        </p:txBody>
      </p:sp>
      <p:sp>
        <p:nvSpPr>
          <p:cNvPr id="2" name="TextBox 1">
            <a:extLst>
              <a:ext uri="{FF2B5EF4-FFF2-40B4-BE49-F238E27FC236}">
                <a16:creationId xmlns:a16="http://schemas.microsoft.com/office/drawing/2014/main" id="{8D8B53CF-E97A-BD18-14E3-BFE9A047D364}"/>
              </a:ext>
            </a:extLst>
          </p:cNvPr>
          <p:cNvSpPr txBox="1"/>
          <p:nvPr/>
        </p:nvSpPr>
        <p:spPr>
          <a:xfrm>
            <a:off x="4572000" y="6035040"/>
            <a:ext cx="2963119" cy="584775"/>
          </a:xfrm>
          <a:prstGeom prst="rect">
            <a:avLst/>
          </a:prstGeom>
          <a:noFill/>
        </p:spPr>
        <p:txBody>
          <a:bodyPr wrap="none" rtlCol="0">
            <a:spAutoFit/>
          </a:bodyPr>
          <a:lstStyle/>
          <a:p>
            <a:r>
              <a:rPr lang="en-US" sz="1600" dirty="0">
                <a:latin typeface="Amasis MT Pro Black" panose="020B0604020202020204" pitchFamily="18" charset="0"/>
                <a:hlinkClick r:id="rId2" action="ppaction://hlinksldjump"/>
              </a:rPr>
              <a:t>Module 2</a:t>
            </a:r>
            <a:endParaRPr lang="en-US" sz="1600" dirty="0">
              <a:latin typeface="Amasis MT Pro Black" panose="020B0604020202020204" pitchFamily="18" charset="0"/>
            </a:endParaRPr>
          </a:p>
          <a:p>
            <a:r>
              <a:rPr lang="en-US" sz="1600" dirty="0">
                <a:latin typeface="Amasis MT Pro Black" panose="020B0604020202020204" pitchFamily="18" charset="0"/>
                <a:hlinkClick r:id="rId3" action="ppaction://hlinksldjump"/>
              </a:rPr>
              <a:t>Return to Course Modules</a:t>
            </a:r>
            <a:endParaRPr lang="en-US" sz="1600" dirty="0">
              <a:latin typeface="Amasis MT Pro Black" panose="020B0604020202020204" pitchFamily="18" charset="0"/>
            </a:endParaRPr>
          </a:p>
        </p:txBody>
      </p:sp>
    </p:spTree>
    <p:extLst>
      <p:ext uri="{BB962C8B-B14F-4D97-AF65-F5344CB8AC3E}">
        <p14:creationId xmlns:p14="http://schemas.microsoft.com/office/powerpoint/2010/main" val="42905510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1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heme/theme1.xml><?xml version="1.0" encoding="utf-8"?>
<a:theme xmlns:a="http://schemas.openxmlformats.org/drawingml/2006/main" name="UofSC Simple Theme">
  <a:themeElements>
    <a:clrScheme name="Custom 1">
      <a:dk1>
        <a:srgbClr val="000000"/>
      </a:dk1>
      <a:lt1>
        <a:srgbClr val="FFFFFF"/>
      </a:lt1>
      <a:dk2>
        <a:srgbClr val="73000A"/>
      </a:dk2>
      <a:lt2>
        <a:srgbClr val="E7E6E6"/>
      </a:lt2>
      <a:accent1>
        <a:srgbClr val="0D3841"/>
      </a:accent1>
      <a:accent2>
        <a:srgbClr val="E23B38"/>
      </a:accent2>
      <a:accent3>
        <a:srgbClr val="759005"/>
      </a:accent3>
      <a:accent4>
        <a:srgbClr val="FFF89E"/>
      </a:accent4>
      <a:accent5>
        <a:srgbClr val="3277B6"/>
      </a:accent5>
      <a:accent6>
        <a:srgbClr val="C1D832"/>
      </a:accent6>
      <a:hlink>
        <a:srgbClr val="73000A"/>
      </a:hlink>
      <a:folHlink>
        <a:srgbClr val="E23B38"/>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C2D8484-7AE3-4A47-8EA3-0BD41092423B}" vid="{980AC3F0-186E-9243-BAD2-3FFB9EB9D274}"/>
    </a:ext>
  </a:extLst>
</a:theme>
</file>

<file path=ppt/theme/theme2.xml><?xml version="1.0" encoding="utf-8"?>
<a:theme xmlns:a="http://schemas.openxmlformats.org/drawingml/2006/main" name="1_UofSC Simple Theme">
  <a:themeElements>
    <a:clrScheme name="Revised USC">
      <a:dk1>
        <a:srgbClr val="000000"/>
      </a:dk1>
      <a:lt1>
        <a:srgbClr val="FFFFFF"/>
      </a:lt1>
      <a:dk2>
        <a:srgbClr val="73000A"/>
      </a:dk2>
      <a:lt2>
        <a:srgbClr val="FFF2E3"/>
      </a:lt2>
      <a:accent1>
        <a:srgbClr val="466A9F"/>
      </a:accent1>
      <a:accent2>
        <a:srgbClr val="1F414D"/>
      </a:accent2>
      <a:accent3>
        <a:srgbClr val="65780B"/>
      </a:accent3>
      <a:accent4>
        <a:srgbClr val="CED318"/>
      </a:accent4>
      <a:accent5>
        <a:srgbClr val="CC2E40"/>
      </a:accent5>
      <a:accent6>
        <a:srgbClr val="3F3F3F"/>
      </a:accent6>
      <a:hlink>
        <a:srgbClr val="73000A"/>
      </a:hlink>
      <a:folHlink>
        <a:srgbClr val="466A9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fSC_PPT_Unified_Wide" id="{790933B2-0C32-0348-9D24-A0264B7A0CC5}" vid="{FC5AFAEA-2076-5443-9A1D-6CBB305484D5}"/>
    </a:ext>
  </a:extLst>
</a:theme>
</file>

<file path=ppt/theme/theme3.xml><?xml version="1.0" encoding="utf-8"?>
<a:theme xmlns:a="http://schemas.openxmlformats.org/drawingml/2006/main" name="2_UofSC Simple Theme">
  <a:themeElements>
    <a:clrScheme name="Custom 1">
      <a:dk1>
        <a:srgbClr val="000000"/>
      </a:dk1>
      <a:lt1>
        <a:srgbClr val="FFFFFF"/>
      </a:lt1>
      <a:dk2>
        <a:srgbClr val="73000A"/>
      </a:dk2>
      <a:lt2>
        <a:srgbClr val="E7E6E6"/>
      </a:lt2>
      <a:accent1>
        <a:srgbClr val="0D3841"/>
      </a:accent1>
      <a:accent2>
        <a:srgbClr val="E23B38"/>
      </a:accent2>
      <a:accent3>
        <a:srgbClr val="759005"/>
      </a:accent3>
      <a:accent4>
        <a:srgbClr val="FFF89E"/>
      </a:accent4>
      <a:accent5>
        <a:srgbClr val="3277B6"/>
      </a:accent5>
      <a:accent6>
        <a:srgbClr val="C1D832"/>
      </a:accent6>
      <a:hlink>
        <a:srgbClr val="73000A"/>
      </a:hlink>
      <a:folHlink>
        <a:srgbClr val="E23B38"/>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fSC_PPT_Unified_Wide" id="{790933B2-0C32-0348-9D24-A0264B7A0CC5}" vid="{FC5AFAEA-2076-5443-9A1D-6CBB305484D5}"/>
    </a:ext>
  </a:extLst>
</a:theme>
</file>

<file path=ppt/theme/theme4.xml><?xml version="1.0" encoding="utf-8"?>
<a:theme xmlns:a="http://schemas.openxmlformats.org/drawingml/2006/main" name="3_UofSC Simple Theme">
  <a:themeElements>
    <a:clrScheme name="Custom 1">
      <a:dk1>
        <a:srgbClr val="000000"/>
      </a:dk1>
      <a:lt1>
        <a:srgbClr val="FFFFFF"/>
      </a:lt1>
      <a:dk2>
        <a:srgbClr val="73000A"/>
      </a:dk2>
      <a:lt2>
        <a:srgbClr val="E7E6E6"/>
      </a:lt2>
      <a:accent1>
        <a:srgbClr val="0D3841"/>
      </a:accent1>
      <a:accent2>
        <a:srgbClr val="E23B38"/>
      </a:accent2>
      <a:accent3>
        <a:srgbClr val="759005"/>
      </a:accent3>
      <a:accent4>
        <a:srgbClr val="FFF89E"/>
      </a:accent4>
      <a:accent5>
        <a:srgbClr val="3277B6"/>
      </a:accent5>
      <a:accent6>
        <a:srgbClr val="C1D832"/>
      </a:accent6>
      <a:hlink>
        <a:srgbClr val="73000A"/>
      </a:hlink>
      <a:folHlink>
        <a:srgbClr val="E23B38"/>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fSC_PPT_Unified_Wide" id="{790933B2-0C32-0348-9D24-A0264B7A0CC5}" vid="{FC5AFAEA-2076-5443-9A1D-6CBB305484D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uofsc_ppt_official_fonts_wide</Template>
  <TotalTime>3790</TotalTime>
  <Words>3533</Words>
  <Application>Microsoft Office PowerPoint</Application>
  <PresentationFormat>Widescreen</PresentationFormat>
  <Paragraphs>476</Paragraphs>
  <Slides>56</Slides>
  <Notes>2</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56</vt:i4>
      </vt:variant>
    </vt:vector>
  </HeadingPairs>
  <TitlesOfParts>
    <vt:vector size="71" baseType="lpstr">
      <vt:lpstr>Amasis MT Pro Black</vt:lpstr>
      <vt:lpstr>Arial</vt:lpstr>
      <vt:lpstr>Berlingske Sans</vt:lpstr>
      <vt:lpstr>Berlingske Sans XCn ExtraBold</vt:lpstr>
      <vt:lpstr>Calibri</vt:lpstr>
      <vt:lpstr>Courier New</vt:lpstr>
      <vt:lpstr>Helvetica Neue</vt:lpstr>
      <vt:lpstr>Impact</vt:lpstr>
      <vt:lpstr>Open Sans</vt:lpstr>
      <vt:lpstr>Times New Roman</vt:lpstr>
      <vt:lpstr>Wingdings</vt:lpstr>
      <vt:lpstr>UofSC Simple Theme</vt:lpstr>
      <vt:lpstr>1_UofSC Simple Theme</vt:lpstr>
      <vt:lpstr>2_UofSC Simple Theme</vt:lpstr>
      <vt:lpstr>3_UofSC Simple Theme</vt:lpstr>
      <vt:lpstr>Personal Protective Equipment – Selection, Use and Maintenance</vt:lpstr>
      <vt:lpstr>About This Training</vt:lpstr>
      <vt:lpstr>Course overview</vt:lpstr>
      <vt:lpstr>PPE Training DOCUMENTATION</vt:lpstr>
      <vt:lpstr>COURSE MOdules</vt:lpstr>
      <vt:lpstr>MODULE 1</vt:lpstr>
      <vt:lpstr>What is Personal Protective Equipment?</vt:lpstr>
      <vt:lpstr>What standard/s apply to PPE?</vt:lpstr>
      <vt:lpstr>What do the PPE standard/s require?</vt:lpstr>
      <vt:lpstr>MODULE 2</vt:lpstr>
      <vt:lpstr>When must PPE be used? Why is it used a “last resort”?</vt:lpstr>
      <vt:lpstr>Wearing PPE PROTECTS YOU! </vt:lpstr>
      <vt:lpstr>Why is PPE used only as a last resort?</vt:lpstr>
      <vt:lpstr>MODULE 3</vt:lpstr>
      <vt:lpstr>What should I do before buying PPE?</vt:lpstr>
      <vt:lpstr>Required PPE must be determined per individual,  for example:</vt:lpstr>
      <vt:lpstr>Minimum Lab PPEs</vt:lpstr>
      <vt:lpstr>Select eye and face PPE according to the hazard type and levels of exposure risk (example).</vt:lpstr>
      <vt:lpstr>Are my glasses safety glasses?</vt:lpstr>
      <vt:lpstr>Impact testing for ANSI Z87 Rating</vt:lpstr>
      <vt:lpstr>Are my glasses safety glasses?</vt:lpstr>
      <vt:lpstr>Select skin PPE according to the hazard type and level of exposure risk.</vt:lpstr>
      <vt:lpstr> Examples of suitable lab coat products with varying hazard types and risk levels</vt:lpstr>
      <vt:lpstr>Select hand PPE according to hazard type and level of exposure risk</vt:lpstr>
      <vt:lpstr>Am I wearing the appropriate gloves?</vt:lpstr>
      <vt:lpstr>Consult the manufacturer’s Glove Compatibility Chart to determine the type of gloves resistant to specific chemicals.</vt:lpstr>
      <vt:lpstr>Non-chemical hazards that require additional PPE</vt:lpstr>
      <vt:lpstr>Who pays for YOUR PPE?</vt:lpstr>
      <vt:lpstr>Where to buy PPE from?</vt:lpstr>
      <vt:lpstr>MODULE 4</vt:lpstr>
      <vt:lpstr>Do I need a respirator?</vt:lpstr>
      <vt:lpstr>If you think you need a respirator-</vt:lpstr>
      <vt:lpstr>If we (EH&amp;S) determine you need a respirator-</vt:lpstr>
      <vt:lpstr>MODULE 5</vt:lpstr>
      <vt:lpstr>Why do I need training to use PPE?</vt:lpstr>
      <vt:lpstr>Proper use of PPE: what does this mean?</vt:lpstr>
      <vt:lpstr>Cont…Proper use of PPE: what does this mean?</vt:lpstr>
      <vt:lpstr>Proper Glove Donning and Doffing</vt:lpstr>
      <vt:lpstr>MODULE 6</vt:lpstr>
      <vt:lpstr>PPEs MUST be tested, inspected, and Replaced or Repaired as Needed</vt:lpstr>
      <vt:lpstr>How often should PPE be replaced?</vt:lpstr>
      <vt:lpstr>PPEs must be properly stored</vt:lpstr>
      <vt:lpstr>Just a friendly reminder-</vt:lpstr>
      <vt:lpstr>MODULE 7</vt:lpstr>
      <vt:lpstr>Responsibilities</vt:lpstr>
      <vt:lpstr>Minimum Lab Entry Requirement (includes proper Lab Attire) </vt:lpstr>
      <vt:lpstr>Risk-based PPE Prescription</vt:lpstr>
      <vt:lpstr>A risk-based approach to prescribed PPEs (example)</vt:lpstr>
      <vt:lpstr>Appropriate PPE for specific hazards and tasks (examples)</vt:lpstr>
      <vt:lpstr>Lab-specific PPE Guidelines</vt:lpstr>
      <vt:lpstr>Consequence of non-wearing of PPEs</vt:lpstr>
      <vt:lpstr>Test your acquired knowledge.</vt:lpstr>
      <vt:lpstr>What’s wrong with these pictures?</vt:lpstr>
      <vt:lpstr>What’s wrong with these pictures?</vt:lpstr>
      <vt:lpstr>What’s gravely wrong with this picture?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Protective Equipment (PPE)</dc:title>
  <dc:creator>ROBERGE, ADAM</dc:creator>
  <cp:lastModifiedBy>Locke, Jocelyn</cp:lastModifiedBy>
  <cp:revision>109</cp:revision>
  <dcterms:created xsi:type="dcterms:W3CDTF">2021-03-05T16:09:54Z</dcterms:created>
  <dcterms:modified xsi:type="dcterms:W3CDTF">2022-08-18T19:15:34Z</dcterms:modified>
</cp:coreProperties>
</file>