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5" r:id="rId1"/>
  </p:sldMasterIdLst>
  <p:notesMasterIdLst>
    <p:notesMasterId r:id="rId38"/>
  </p:notesMasterIdLst>
  <p:handoutMasterIdLst>
    <p:handoutMasterId r:id="rId39"/>
  </p:handoutMasterIdLst>
  <p:sldIdLst>
    <p:sldId id="258" r:id="rId2"/>
    <p:sldId id="333" r:id="rId3"/>
    <p:sldId id="329" r:id="rId4"/>
    <p:sldId id="349" r:id="rId5"/>
    <p:sldId id="347" r:id="rId6"/>
    <p:sldId id="348" r:id="rId7"/>
    <p:sldId id="350" r:id="rId8"/>
    <p:sldId id="351" r:id="rId9"/>
    <p:sldId id="352" r:id="rId10"/>
    <p:sldId id="360" r:id="rId11"/>
    <p:sldId id="354" r:id="rId12"/>
    <p:sldId id="355" r:id="rId13"/>
    <p:sldId id="358" r:id="rId14"/>
    <p:sldId id="383" r:id="rId15"/>
    <p:sldId id="353" r:id="rId16"/>
    <p:sldId id="357" r:id="rId17"/>
    <p:sldId id="365" r:id="rId18"/>
    <p:sldId id="363" r:id="rId19"/>
    <p:sldId id="376" r:id="rId20"/>
    <p:sldId id="373" r:id="rId21"/>
    <p:sldId id="374" r:id="rId22"/>
    <p:sldId id="375" r:id="rId23"/>
    <p:sldId id="362" r:id="rId24"/>
    <p:sldId id="381" r:id="rId25"/>
    <p:sldId id="364" r:id="rId26"/>
    <p:sldId id="372" r:id="rId27"/>
    <p:sldId id="377" r:id="rId28"/>
    <p:sldId id="378" r:id="rId29"/>
    <p:sldId id="379" r:id="rId30"/>
    <p:sldId id="380" r:id="rId31"/>
    <p:sldId id="368" r:id="rId32"/>
    <p:sldId id="367" r:id="rId33"/>
    <p:sldId id="369" r:id="rId34"/>
    <p:sldId id="370" r:id="rId35"/>
    <p:sldId id="371" r:id="rId36"/>
    <p:sldId id="366" r:id="rId37"/>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434" autoAdjust="0"/>
  </p:normalViewPr>
  <p:slideViewPr>
    <p:cSldViewPr>
      <p:cViewPr varScale="1">
        <p:scale>
          <a:sx n="65" d="100"/>
          <a:sy n="65" d="100"/>
        </p:scale>
        <p:origin x="1332" y="40"/>
      </p:cViewPr>
      <p:guideLst>
        <p:guide orient="horz" pos="2160"/>
        <p:guide pos="2880"/>
      </p:guideLst>
    </p:cSldViewPr>
  </p:slideViewPr>
  <p:outlineViewPr>
    <p:cViewPr>
      <p:scale>
        <a:sx n="33" d="100"/>
        <a:sy n="33" d="100"/>
      </p:scale>
      <p:origin x="0" y="-402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78163" cy="468313"/>
          </a:xfrm>
          <a:prstGeom prst="rect">
            <a:avLst/>
          </a:prstGeom>
          <a:noFill/>
          <a:ln w="9525">
            <a:noFill/>
            <a:miter lim="800000"/>
            <a:headEnd/>
            <a:tailEnd/>
          </a:ln>
          <a:effectLst/>
        </p:spPr>
        <p:txBody>
          <a:bodyPr vert="horz" wrap="square" lIns="92327" tIns="46163" rIns="92327" bIns="46163"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8611" name="Rectangle 3"/>
          <p:cNvSpPr>
            <a:spLocks noGrp="1" noChangeArrowheads="1"/>
          </p:cNvSpPr>
          <p:nvPr>
            <p:ph type="dt" sz="quarter" idx="1"/>
          </p:nvPr>
        </p:nvSpPr>
        <p:spPr bwMode="auto">
          <a:xfrm>
            <a:off x="4022725" y="0"/>
            <a:ext cx="3078163" cy="468313"/>
          </a:xfrm>
          <a:prstGeom prst="rect">
            <a:avLst/>
          </a:prstGeom>
          <a:noFill/>
          <a:ln w="9525">
            <a:noFill/>
            <a:miter lim="800000"/>
            <a:headEnd/>
            <a:tailEnd/>
          </a:ln>
          <a:effectLst/>
        </p:spPr>
        <p:txBody>
          <a:bodyPr vert="horz" wrap="square" lIns="92327" tIns="46163" rIns="92327" bIns="46163"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8612" name="Rectangle 4"/>
          <p:cNvSpPr>
            <a:spLocks noGrp="1" noChangeArrowheads="1"/>
          </p:cNvSpPr>
          <p:nvPr>
            <p:ph type="ftr" sz="quarter" idx="2"/>
          </p:nvPr>
        </p:nvSpPr>
        <p:spPr bwMode="auto">
          <a:xfrm>
            <a:off x="0" y="8916988"/>
            <a:ext cx="3078163" cy="469900"/>
          </a:xfrm>
          <a:prstGeom prst="rect">
            <a:avLst/>
          </a:prstGeom>
          <a:noFill/>
          <a:ln w="9525">
            <a:noFill/>
            <a:miter lim="800000"/>
            <a:headEnd/>
            <a:tailEnd/>
          </a:ln>
          <a:effectLst/>
        </p:spPr>
        <p:txBody>
          <a:bodyPr vert="horz" wrap="square" lIns="92327" tIns="46163" rIns="92327" bIns="46163"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8613" name="Rectangle 5"/>
          <p:cNvSpPr>
            <a:spLocks noGrp="1" noChangeArrowheads="1"/>
          </p:cNvSpPr>
          <p:nvPr>
            <p:ph type="sldNum" sz="quarter" idx="3"/>
          </p:nvPr>
        </p:nvSpPr>
        <p:spPr bwMode="auto">
          <a:xfrm>
            <a:off x="4022725" y="8916988"/>
            <a:ext cx="3078163" cy="469900"/>
          </a:xfrm>
          <a:prstGeom prst="rect">
            <a:avLst/>
          </a:prstGeom>
          <a:noFill/>
          <a:ln w="9525">
            <a:noFill/>
            <a:miter lim="800000"/>
            <a:headEnd/>
            <a:tailEnd/>
          </a:ln>
          <a:effectLst/>
        </p:spPr>
        <p:txBody>
          <a:bodyPr vert="horz" wrap="square" lIns="92327" tIns="46163" rIns="92327" bIns="46163" numCol="1" anchor="b" anchorCtr="0" compatLnSpc="1">
            <a:prstTxWarp prst="textNoShape">
              <a:avLst/>
            </a:prstTxWarp>
          </a:bodyPr>
          <a:lstStyle>
            <a:lvl1pPr algn="r" eaLnBrk="1" hangingPunct="1">
              <a:defRPr sz="1200"/>
            </a:lvl1pPr>
          </a:lstStyle>
          <a:p>
            <a:pPr>
              <a:defRPr/>
            </a:pPr>
            <a:fld id="{1DC349F9-D74F-42EB-89D1-0A82D0274FC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8163" cy="468313"/>
          </a:xfrm>
          <a:prstGeom prst="rect">
            <a:avLst/>
          </a:prstGeom>
          <a:noFill/>
          <a:ln w="9525">
            <a:noFill/>
            <a:miter lim="800000"/>
            <a:headEnd/>
            <a:tailEnd/>
          </a:ln>
          <a:effectLst/>
        </p:spPr>
        <p:txBody>
          <a:bodyPr vert="horz" wrap="square" lIns="94229" tIns="47115" rIns="94229" bIns="47115" numCol="1" anchor="t" anchorCtr="0" compatLnSpc="1">
            <a:prstTxWarp prst="textNoShape">
              <a:avLst/>
            </a:prstTxWarp>
          </a:bodyPr>
          <a:lstStyle>
            <a:lvl1pPr defTabSz="942504" eaLnBrk="1" hangingPunct="1">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4022725" y="0"/>
            <a:ext cx="3078163" cy="468313"/>
          </a:xfrm>
          <a:prstGeom prst="rect">
            <a:avLst/>
          </a:prstGeom>
          <a:noFill/>
          <a:ln w="9525">
            <a:noFill/>
            <a:miter lim="800000"/>
            <a:headEnd/>
            <a:tailEnd/>
          </a:ln>
          <a:effectLst/>
        </p:spPr>
        <p:txBody>
          <a:bodyPr vert="horz" wrap="square" lIns="94229" tIns="47115" rIns="94229" bIns="47115" numCol="1" anchor="t" anchorCtr="0" compatLnSpc="1">
            <a:prstTxWarp prst="textNoShape">
              <a:avLst/>
            </a:prstTxWarp>
          </a:bodyPr>
          <a:lstStyle>
            <a:lvl1pPr algn="r" defTabSz="942504"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203325" y="704850"/>
            <a:ext cx="4695825"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9613" y="4459288"/>
            <a:ext cx="5683250" cy="4224337"/>
          </a:xfrm>
          <a:prstGeom prst="rect">
            <a:avLst/>
          </a:prstGeom>
          <a:noFill/>
          <a:ln w="9525">
            <a:noFill/>
            <a:miter lim="800000"/>
            <a:headEnd/>
            <a:tailEnd/>
          </a:ln>
          <a:effectLst/>
        </p:spPr>
        <p:txBody>
          <a:bodyPr vert="horz" wrap="square" lIns="94229" tIns="47115" rIns="94229" bIns="47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916988"/>
            <a:ext cx="3078163" cy="469900"/>
          </a:xfrm>
          <a:prstGeom prst="rect">
            <a:avLst/>
          </a:prstGeom>
          <a:noFill/>
          <a:ln w="9525">
            <a:noFill/>
            <a:miter lim="800000"/>
            <a:headEnd/>
            <a:tailEnd/>
          </a:ln>
          <a:effectLst/>
        </p:spPr>
        <p:txBody>
          <a:bodyPr vert="horz" wrap="square" lIns="94229" tIns="47115" rIns="94229" bIns="47115" numCol="1" anchor="b" anchorCtr="0" compatLnSpc="1">
            <a:prstTxWarp prst="textNoShape">
              <a:avLst/>
            </a:prstTxWarp>
          </a:bodyPr>
          <a:lstStyle>
            <a:lvl1pPr defTabSz="942504" eaLnBrk="1" hangingPunct="1">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022725" y="8916988"/>
            <a:ext cx="3078163" cy="469900"/>
          </a:xfrm>
          <a:prstGeom prst="rect">
            <a:avLst/>
          </a:prstGeom>
          <a:noFill/>
          <a:ln w="9525">
            <a:noFill/>
            <a:miter lim="800000"/>
            <a:headEnd/>
            <a:tailEnd/>
          </a:ln>
          <a:effectLst/>
        </p:spPr>
        <p:txBody>
          <a:bodyPr vert="horz" wrap="square" lIns="94229" tIns="47115" rIns="94229" bIns="47115" numCol="1" anchor="b" anchorCtr="0" compatLnSpc="1">
            <a:prstTxWarp prst="textNoShape">
              <a:avLst/>
            </a:prstTxWarp>
          </a:bodyPr>
          <a:lstStyle>
            <a:lvl1pPr algn="r" defTabSz="942504" eaLnBrk="1" hangingPunct="1">
              <a:defRPr sz="1200"/>
            </a:lvl1pPr>
          </a:lstStyle>
          <a:p>
            <a:pPr>
              <a:defRPr/>
            </a:pPr>
            <a:fld id="{62378CB8-DBAC-41A2-8201-DF117FCD33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Arial" panose="020B0604020202020204" pitchFamily="34" charset="0"/>
              </a:defRPr>
            </a:lvl1pPr>
            <a:lvl2pPr marL="749300" indent="-287338" defTabSz="941388">
              <a:spcBef>
                <a:spcPct val="30000"/>
              </a:spcBef>
              <a:defRPr sz="1200">
                <a:solidFill>
                  <a:schemeClr val="tx1"/>
                </a:solidFill>
                <a:latin typeface="Arial" panose="020B0604020202020204" pitchFamily="34" charset="0"/>
              </a:defRPr>
            </a:lvl2pPr>
            <a:lvl3pPr marL="1152525" indent="-230188" defTabSz="941388">
              <a:spcBef>
                <a:spcPct val="30000"/>
              </a:spcBef>
              <a:defRPr sz="1200">
                <a:solidFill>
                  <a:schemeClr val="tx1"/>
                </a:solidFill>
                <a:latin typeface="Arial" panose="020B0604020202020204" pitchFamily="34" charset="0"/>
              </a:defRPr>
            </a:lvl3pPr>
            <a:lvl4pPr marL="1614488" indent="-230188" defTabSz="941388">
              <a:spcBef>
                <a:spcPct val="30000"/>
              </a:spcBef>
              <a:defRPr sz="1200">
                <a:solidFill>
                  <a:schemeClr val="tx1"/>
                </a:solidFill>
                <a:latin typeface="Arial" panose="020B0604020202020204" pitchFamily="34" charset="0"/>
              </a:defRPr>
            </a:lvl4pPr>
            <a:lvl5pPr marL="2076450" indent="-230188" defTabSz="941388">
              <a:spcBef>
                <a:spcPct val="30000"/>
              </a:spcBef>
              <a:defRPr sz="1200">
                <a:solidFill>
                  <a:schemeClr val="tx1"/>
                </a:solidFill>
                <a:latin typeface="Arial" panose="020B0604020202020204" pitchFamily="34" charset="0"/>
              </a:defRPr>
            </a:lvl5pPr>
            <a:lvl6pPr marL="2533650" indent="-230188" defTabSz="941388" eaLnBrk="0" fontAlgn="base" hangingPunct="0">
              <a:spcBef>
                <a:spcPct val="30000"/>
              </a:spcBef>
              <a:spcAft>
                <a:spcPct val="0"/>
              </a:spcAft>
              <a:defRPr sz="1200">
                <a:solidFill>
                  <a:schemeClr val="tx1"/>
                </a:solidFill>
                <a:latin typeface="Arial" panose="020B0604020202020204" pitchFamily="34" charset="0"/>
              </a:defRPr>
            </a:lvl6pPr>
            <a:lvl7pPr marL="2990850" indent="-230188" defTabSz="941388" eaLnBrk="0" fontAlgn="base" hangingPunct="0">
              <a:spcBef>
                <a:spcPct val="30000"/>
              </a:spcBef>
              <a:spcAft>
                <a:spcPct val="0"/>
              </a:spcAft>
              <a:defRPr sz="1200">
                <a:solidFill>
                  <a:schemeClr val="tx1"/>
                </a:solidFill>
                <a:latin typeface="Arial" panose="020B0604020202020204" pitchFamily="34" charset="0"/>
              </a:defRPr>
            </a:lvl7pPr>
            <a:lvl8pPr marL="3448050" indent="-230188" defTabSz="941388" eaLnBrk="0" fontAlgn="base" hangingPunct="0">
              <a:spcBef>
                <a:spcPct val="30000"/>
              </a:spcBef>
              <a:spcAft>
                <a:spcPct val="0"/>
              </a:spcAft>
              <a:defRPr sz="1200">
                <a:solidFill>
                  <a:schemeClr val="tx1"/>
                </a:solidFill>
                <a:latin typeface="Arial" panose="020B0604020202020204" pitchFamily="34" charset="0"/>
              </a:defRPr>
            </a:lvl8pPr>
            <a:lvl9pPr marL="3905250" indent="-230188"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A622B5-D004-4237-AA8E-5C5C1FF03515}" type="slidenum">
              <a:rPr lang="en-US" altLang="en-US" smtClean="0"/>
              <a:pPr>
                <a:spcBef>
                  <a:spcPct val="0"/>
                </a:spcBef>
              </a:pPr>
              <a:t>1</a:t>
            </a:fld>
            <a:endParaRPr lang="en-US" altLang="en-US" smtClean="0"/>
          </a:p>
        </p:txBody>
      </p:sp>
      <p:sp>
        <p:nvSpPr>
          <p:cNvPr id="5123" name="Rectangle 2"/>
          <p:cNvSpPr>
            <a:spLocks noGrp="1" noRot="1" noChangeAspect="1" noChangeArrowheads="1" noTextEdit="1"/>
          </p:cNvSpPr>
          <p:nvPr>
            <p:ph type="sldImg"/>
          </p:nvPr>
        </p:nvSpPr>
        <p:spPr>
          <a:xfrm>
            <a:off x="1225550" y="700088"/>
            <a:ext cx="4668838" cy="3500437"/>
          </a:xfrm>
          <a:ln/>
        </p:spPr>
      </p:sp>
      <p:sp>
        <p:nvSpPr>
          <p:cNvPr id="5124" name="Rectangle 3"/>
          <p:cNvSpPr>
            <a:spLocks noGrp="1" noChangeArrowheads="1"/>
          </p:cNvSpPr>
          <p:nvPr>
            <p:ph type="body" idx="1"/>
          </p:nvPr>
        </p:nvSpPr>
        <p:spPr>
          <a:xfrm>
            <a:off x="949325" y="4435475"/>
            <a:ext cx="5216525"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Arial" panose="020B0604020202020204" pitchFamily="34" charset="0"/>
              </a:defRPr>
            </a:lvl1pPr>
            <a:lvl2pPr marL="749300" indent="-287338" defTabSz="941388">
              <a:spcBef>
                <a:spcPct val="30000"/>
              </a:spcBef>
              <a:defRPr sz="1200">
                <a:solidFill>
                  <a:schemeClr val="tx1"/>
                </a:solidFill>
                <a:latin typeface="Arial" panose="020B0604020202020204" pitchFamily="34" charset="0"/>
              </a:defRPr>
            </a:lvl2pPr>
            <a:lvl3pPr marL="1152525" indent="-230188" defTabSz="941388">
              <a:spcBef>
                <a:spcPct val="30000"/>
              </a:spcBef>
              <a:defRPr sz="1200">
                <a:solidFill>
                  <a:schemeClr val="tx1"/>
                </a:solidFill>
                <a:latin typeface="Arial" panose="020B0604020202020204" pitchFamily="34" charset="0"/>
              </a:defRPr>
            </a:lvl3pPr>
            <a:lvl4pPr marL="1614488" indent="-230188" defTabSz="941388">
              <a:spcBef>
                <a:spcPct val="30000"/>
              </a:spcBef>
              <a:defRPr sz="1200">
                <a:solidFill>
                  <a:schemeClr val="tx1"/>
                </a:solidFill>
                <a:latin typeface="Arial" panose="020B0604020202020204" pitchFamily="34" charset="0"/>
              </a:defRPr>
            </a:lvl4pPr>
            <a:lvl5pPr marL="2076450" indent="-230188" defTabSz="941388">
              <a:spcBef>
                <a:spcPct val="30000"/>
              </a:spcBef>
              <a:defRPr sz="1200">
                <a:solidFill>
                  <a:schemeClr val="tx1"/>
                </a:solidFill>
                <a:latin typeface="Arial" panose="020B0604020202020204" pitchFamily="34" charset="0"/>
              </a:defRPr>
            </a:lvl5pPr>
            <a:lvl6pPr marL="2533650" indent="-230188" defTabSz="941388" eaLnBrk="0" fontAlgn="base" hangingPunct="0">
              <a:spcBef>
                <a:spcPct val="30000"/>
              </a:spcBef>
              <a:spcAft>
                <a:spcPct val="0"/>
              </a:spcAft>
              <a:defRPr sz="1200">
                <a:solidFill>
                  <a:schemeClr val="tx1"/>
                </a:solidFill>
                <a:latin typeface="Arial" panose="020B0604020202020204" pitchFamily="34" charset="0"/>
              </a:defRPr>
            </a:lvl6pPr>
            <a:lvl7pPr marL="2990850" indent="-230188" defTabSz="941388" eaLnBrk="0" fontAlgn="base" hangingPunct="0">
              <a:spcBef>
                <a:spcPct val="30000"/>
              </a:spcBef>
              <a:spcAft>
                <a:spcPct val="0"/>
              </a:spcAft>
              <a:defRPr sz="1200">
                <a:solidFill>
                  <a:schemeClr val="tx1"/>
                </a:solidFill>
                <a:latin typeface="Arial" panose="020B0604020202020204" pitchFamily="34" charset="0"/>
              </a:defRPr>
            </a:lvl7pPr>
            <a:lvl8pPr marL="3448050" indent="-230188" defTabSz="941388" eaLnBrk="0" fontAlgn="base" hangingPunct="0">
              <a:spcBef>
                <a:spcPct val="30000"/>
              </a:spcBef>
              <a:spcAft>
                <a:spcPct val="0"/>
              </a:spcAft>
              <a:defRPr sz="1200">
                <a:solidFill>
                  <a:schemeClr val="tx1"/>
                </a:solidFill>
                <a:latin typeface="Arial" panose="020B0604020202020204" pitchFamily="34" charset="0"/>
              </a:defRPr>
            </a:lvl8pPr>
            <a:lvl9pPr marL="3905250" indent="-230188"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8D62B3-DA3A-4A53-A98A-30D01ECF9B0C}" type="slidenum">
              <a:rPr lang="en-US" altLang="en-US" smtClean="0"/>
              <a:pPr>
                <a:spcBef>
                  <a:spcPct val="0"/>
                </a:spcBef>
              </a:pPr>
              <a:t>2</a:t>
            </a:fld>
            <a:endParaRPr lang="en-US" altLang="en-US" smtClean="0"/>
          </a:p>
        </p:txBody>
      </p:sp>
      <p:sp>
        <p:nvSpPr>
          <p:cNvPr id="7171" name="Rectangle 2"/>
          <p:cNvSpPr>
            <a:spLocks noGrp="1" noRot="1" noChangeAspect="1" noChangeArrowheads="1" noTextEdit="1"/>
          </p:cNvSpPr>
          <p:nvPr>
            <p:ph type="sldImg"/>
          </p:nvPr>
        </p:nvSpPr>
        <p:spPr>
          <a:xfrm>
            <a:off x="1225550" y="700088"/>
            <a:ext cx="4668838" cy="3500437"/>
          </a:xfrm>
          <a:ln/>
        </p:spPr>
      </p:sp>
      <p:sp>
        <p:nvSpPr>
          <p:cNvPr id="7172" name="Rectangle 3"/>
          <p:cNvSpPr>
            <a:spLocks noGrp="1" noChangeArrowheads="1"/>
          </p:cNvSpPr>
          <p:nvPr>
            <p:ph type="body" idx="1"/>
          </p:nvPr>
        </p:nvSpPr>
        <p:spPr>
          <a:xfrm>
            <a:off x="949325" y="4435475"/>
            <a:ext cx="5216525"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Arial" panose="020B0604020202020204" pitchFamily="34" charset="0"/>
              </a:defRPr>
            </a:lvl1pPr>
            <a:lvl2pPr marL="749300" indent="-287338" defTabSz="941388">
              <a:spcBef>
                <a:spcPct val="30000"/>
              </a:spcBef>
              <a:defRPr sz="1200">
                <a:solidFill>
                  <a:schemeClr val="tx1"/>
                </a:solidFill>
                <a:latin typeface="Arial" panose="020B0604020202020204" pitchFamily="34" charset="0"/>
              </a:defRPr>
            </a:lvl2pPr>
            <a:lvl3pPr marL="1152525" indent="-230188" defTabSz="941388">
              <a:spcBef>
                <a:spcPct val="30000"/>
              </a:spcBef>
              <a:defRPr sz="1200">
                <a:solidFill>
                  <a:schemeClr val="tx1"/>
                </a:solidFill>
                <a:latin typeface="Arial" panose="020B0604020202020204" pitchFamily="34" charset="0"/>
              </a:defRPr>
            </a:lvl3pPr>
            <a:lvl4pPr marL="1614488" indent="-230188" defTabSz="941388">
              <a:spcBef>
                <a:spcPct val="30000"/>
              </a:spcBef>
              <a:defRPr sz="1200">
                <a:solidFill>
                  <a:schemeClr val="tx1"/>
                </a:solidFill>
                <a:latin typeface="Arial" panose="020B0604020202020204" pitchFamily="34" charset="0"/>
              </a:defRPr>
            </a:lvl4pPr>
            <a:lvl5pPr marL="2076450" indent="-230188" defTabSz="941388">
              <a:spcBef>
                <a:spcPct val="30000"/>
              </a:spcBef>
              <a:defRPr sz="1200">
                <a:solidFill>
                  <a:schemeClr val="tx1"/>
                </a:solidFill>
                <a:latin typeface="Arial" panose="020B0604020202020204" pitchFamily="34" charset="0"/>
              </a:defRPr>
            </a:lvl5pPr>
            <a:lvl6pPr marL="2533650" indent="-230188" defTabSz="941388" eaLnBrk="0" fontAlgn="base" hangingPunct="0">
              <a:spcBef>
                <a:spcPct val="30000"/>
              </a:spcBef>
              <a:spcAft>
                <a:spcPct val="0"/>
              </a:spcAft>
              <a:defRPr sz="1200">
                <a:solidFill>
                  <a:schemeClr val="tx1"/>
                </a:solidFill>
                <a:latin typeface="Arial" panose="020B0604020202020204" pitchFamily="34" charset="0"/>
              </a:defRPr>
            </a:lvl6pPr>
            <a:lvl7pPr marL="2990850" indent="-230188" defTabSz="941388" eaLnBrk="0" fontAlgn="base" hangingPunct="0">
              <a:spcBef>
                <a:spcPct val="30000"/>
              </a:spcBef>
              <a:spcAft>
                <a:spcPct val="0"/>
              </a:spcAft>
              <a:defRPr sz="1200">
                <a:solidFill>
                  <a:schemeClr val="tx1"/>
                </a:solidFill>
                <a:latin typeface="Arial" panose="020B0604020202020204" pitchFamily="34" charset="0"/>
              </a:defRPr>
            </a:lvl7pPr>
            <a:lvl8pPr marL="3448050" indent="-230188" defTabSz="941388" eaLnBrk="0" fontAlgn="base" hangingPunct="0">
              <a:spcBef>
                <a:spcPct val="30000"/>
              </a:spcBef>
              <a:spcAft>
                <a:spcPct val="0"/>
              </a:spcAft>
              <a:defRPr sz="1200">
                <a:solidFill>
                  <a:schemeClr val="tx1"/>
                </a:solidFill>
                <a:latin typeface="Arial" panose="020B0604020202020204" pitchFamily="34" charset="0"/>
              </a:defRPr>
            </a:lvl8pPr>
            <a:lvl9pPr marL="3905250" indent="-230188"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F885A1-CEC7-455D-8F42-A9BA1E6B3A0D}" type="slidenum">
              <a:rPr lang="en-US" altLang="en-US" smtClean="0"/>
              <a:pPr>
                <a:spcBef>
                  <a:spcPct val="0"/>
                </a:spcBef>
              </a:pPr>
              <a:t>4</a:t>
            </a:fld>
            <a:endParaRPr lang="en-US" altLang="en-US" smtClean="0"/>
          </a:p>
        </p:txBody>
      </p:sp>
      <p:sp>
        <p:nvSpPr>
          <p:cNvPr id="10243" name="Rectangle 2"/>
          <p:cNvSpPr>
            <a:spLocks noGrp="1" noRot="1" noChangeAspect="1" noChangeArrowheads="1" noTextEdit="1"/>
          </p:cNvSpPr>
          <p:nvPr>
            <p:ph type="sldImg"/>
          </p:nvPr>
        </p:nvSpPr>
        <p:spPr>
          <a:xfrm>
            <a:off x="1225550" y="700088"/>
            <a:ext cx="4668838" cy="3500437"/>
          </a:xfrm>
          <a:ln/>
        </p:spPr>
      </p:sp>
      <p:sp>
        <p:nvSpPr>
          <p:cNvPr id="10244" name="Rectangle 3"/>
          <p:cNvSpPr>
            <a:spLocks noGrp="1" noChangeArrowheads="1"/>
          </p:cNvSpPr>
          <p:nvPr>
            <p:ph type="body" idx="1"/>
          </p:nvPr>
        </p:nvSpPr>
        <p:spPr>
          <a:xfrm>
            <a:off x="949325" y="4435475"/>
            <a:ext cx="5216525"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 just make a point to state that DHEC will often inspect use but report the findings to the EPA</a:t>
            </a:r>
          </a:p>
          <a:p>
            <a:r>
              <a:rPr lang="en-US" altLang="en-US" smtClean="0">
                <a:latin typeface="Arial" panose="020B0604020202020204" pitchFamily="34" charset="0"/>
              </a:rPr>
              <a:t>DOT-Many chemicals may not meet the definition of HW but are regulated for transport.  I usually point out that if they receive a chemical with a warning label then they at least have a DOT hazardous material and it will likely have to collect it all the same.  </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Arial" panose="020B0604020202020204" pitchFamily="34" charset="0"/>
              </a:defRPr>
            </a:lvl1pPr>
            <a:lvl2pPr marL="749300" indent="-287338" defTabSz="941388">
              <a:spcBef>
                <a:spcPct val="30000"/>
              </a:spcBef>
              <a:defRPr sz="1200">
                <a:solidFill>
                  <a:schemeClr val="tx1"/>
                </a:solidFill>
                <a:latin typeface="Arial" panose="020B0604020202020204" pitchFamily="34" charset="0"/>
              </a:defRPr>
            </a:lvl2pPr>
            <a:lvl3pPr marL="1152525" indent="-230188" defTabSz="941388">
              <a:spcBef>
                <a:spcPct val="30000"/>
              </a:spcBef>
              <a:defRPr sz="1200">
                <a:solidFill>
                  <a:schemeClr val="tx1"/>
                </a:solidFill>
                <a:latin typeface="Arial" panose="020B0604020202020204" pitchFamily="34" charset="0"/>
              </a:defRPr>
            </a:lvl3pPr>
            <a:lvl4pPr marL="1614488" indent="-230188" defTabSz="941388">
              <a:spcBef>
                <a:spcPct val="30000"/>
              </a:spcBef>
              <a:defRPr sz="1200">
                <a:solidFill>
                  <a:schemeClr val="tx1"/>
                </a:solidFill>
                <a:latin typeface="Arial" panose="020B0604020202020204" pitchFamily="34" charset="0"/>
              </a:defRPr>
            </a:lvl4pPr>
            <a:lvl5pPr marL="2076450" indent="-230188" defTabSz="941388">
              <a:spcBef>
                <a:spcPct val="30000"/>
              </a:spcBef>
              <a:defRPr sz="1200">
                <a:solidFill>
                  <a:schemeClr val="tx1"/>
                </a:solidFill>
                <a:latin typeface="Arial" panose="020B0604020202020204" pitchFamily="34" charset="0"/>
              </a:defRPr>
            </a:lvl5pPr>
            <a:lvl6pPr marL="2533650" indent="-230188" defTabSz="941388" eaLnBrk="0" fontAlgn="base" hangingPunct="0">
              <a:spcBef>
                <a:spcPct val="30000"/>
              </a:spcBef>
              <a:spcAft>
                <a:spcPct val="0"/>
              </a:spcAft>
              <a:defRPr sz="1200">
                <a:solidFill>
                  <a:schemeClr val="tx1"/>
                </a:solidFill>
                <a:latin typeface="Arial" panose="020B0604020202020204" pitchFamily="34" charset="0"/>
              </a:defRPr>
            </a:lvl6pPr>
            <a:lvl7pPr marL="2990850" indent="-230188" defTabSz="941388" eaLnBrk="0" fontAlgn="base" hangingPunct="0">
              <a:spcBef>
                <a:spcPct val="30000"/>
              </a:spcBef>
              <a:spcAft>
                <a:spcPct val="0"/>
              </a:spcAft>
              <a:defRPr sz="1200">
                <a:solidFill>
                  <a:schemeClr val="tx1"/>
                </a:solidFill>
                <a:latin typeface="Arial" panose="020B0604020202020204" pitchFamily="34" charset="0"/>
              </a:defRPr>
            </a:lvl7pPr>
            <a:lvl8pPr marL="3448050" indent="-230188" defTabSz="941388" eaLnBrk="0" fontAlgn="base" hangingPunct="0">
              <a:spcBef>
                <a:spcPct val="30000"/>
              </a:spcBef>
              <a:spcAft>
                <a:spcPct val="0"/>
              </a:spcAft>
              <a:defRPr sz="1200">
                <a:solidFill>
                  <a:schemeClr val="tx1"/>
                </a:solidFill>
                <a:latin typeface="Arial" panose="020B0604020202020204" pitchFamily="34" charset="0"/>
              </a:defRPr>
            </a:lvl8pPr>
            <a:lvl9pPr marL="3905250" indent="-230188"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894C31-DDA8-47E7-9C88-A252EF536170}" type="slidenum">
              <a:rPr lang="en-US" altLang="en-US" smtClean="0"/>
              <a:pPr>
                <a:spcBef>
                  <a:spcPct val="0"/>
                </a:spcBef>
              </a:pPr>
              <a:t>5</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 just make a point to state that DHEC will often inspect use but report the findings to the EPA</a:t>
            </a:r>
          </a:p>
          <a:p>
            <a:r>
              <a:rPr lang="en-US" altLang="en-US" smtClean="0">
                <a:latin typeface="Arial" panose="020B0604020202020204" pitchFamily="34" charset="0"/>
              </a:rPr>
              <a:t>DOT-Many chemicals may not meet the definition of HW but are regulated for transport.  I usually point out that if they receive a chemical with a warning label then they at least have a DOT hazardous material and it will likely have to collect it all the same.  </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388">
              <a:spcBef>
                <a:spcPct val="30000"/>
              </a:spcBef>
              <a:defRPr sz="1200">
                <a:solidFill>
                  <a:schemeClr val="tx1"/>
                </a:solidFill>
                <a:latin typeface="Arial" panose="020B0604020202020204" pitchFamily="34" charset="0"/>
              </a:defRPr>
            </a:lvl1pPr>
            <a:lvl2pPr marL="749300" indent="-287338" defTabSz="941388">
              <a:spcBef>
                <a:spcPct val="30000"/>
              </a:spcBef>
              <a:defRPr sz="1200">
                <a:solidFill>
                  <a:schemeClr val="tx1"/>
                </a:solidFill>
                <a:latin typeface="Arial" panose="020B0604020202020204" pitchFamily="34" charset="0"/>
              </a:defRPr>
            </a:lvl2pPr>
            <a:lvl3pPr marL="1152525" indent="-230188" defTabSz="941388">
              <a:spcBef>
                <a:spcPct val="30000"/>
              </a:spcBef>
              <a:defRPr sz="1200">
                <a:solidFill>
                  <a:schemeClr val="tx1"/>
                </a:solidFill>
                <a:latin typeface="Arial" panose="020B0604020202020204" pitchFamily="34" charset="0"/>
              </a:defRPr>
            </a:lvl3pPr>
            <a:lvl4pPr marL="1614488" indent="-230188" defTabSz="941388">
              <a:spcBef>
                <a:spcPct val="30000"/>
              </a:spcBef>
              <a:defRPr sz="1200">
                <a:solidFill>
                  <a:schemeClr val="tx1"/>
                </a:solidFill>
                <a:latin typeface="Arial" panose="020B0604020202020204" pitchFamily="34" charset="0"/>
              </a:defRPr>
            </a:lvl4pPr>
            <a:lvl5pPr marL="2076450" indent="-230188" defTabSz="941388">
              <a:spcBef>
                <a:spcPct val="30000"/>
              </a:spcBef>
              <a:defRPr sz="1200">
                <a:solidFill>
                  <a:schemeClr val="tx1"/>
                </a:solidFill>
                <a:latin typeface="Arial" panose="020B0604020202020204" pitchFamily="34" charset="0"/>
              </a:defRPr>
            </a:lvl5pPr>
            <a:lvl6pPr marL="2533650" indent="-230188" defTabSz="941388" eaLnBrk="0" fontAlgn="base" hangingPunct="0">
              <a:spcBef>
                <a:spcPct val="30000"/>
              </a:spcBef>
              <a:spcAft>
                <a:spcPct val="0"/>
              </a:spcAft>
              <a:defRPr sz="1200">
                <a:solidFill>
                  <a:schemeClr val="tx1"/>
                </a:solidFill>
                <a:latin typeface="Arial" panose="020B0604020202020204" pitchFamily="34" charset="0"/>
              </a:defRPr>
            </a:lvl6pPr>
            <a:lvl7pPr marL="2990850" indent="-230188" defTabSz="941388" eaLnBrk="0" fontAlgn="base" hangingPunct="0">
              <a:spcBef>
                <a:spcPct val="30000"/>
              </a:spcBef>
              <a:spcAft>
                <a:spcPct val="0"/>
              </a:spcAft>
              <a:defRPr sz="1200">
                <a:solidFill>
                  <a:schemeClr val="tx1"/>
                </a:solidFill>
                <a:latin typeface="Arial" panose="020B0604020202020204" pitchFamily="34" charset="0"/>
              </a:defRPr>
            </a:lvl7pPr>
            <a:lvl8pPr marL="3448050" indent="-230188" defTabSz="941388" eaLnBrk="0" fontAlgn="base" hangingPunct="0">
              <a:spcBef>
                <a:spcPct val="30000"/>
              </a:spcBef>
              <a:spcAft>
                <a:spcPct val="0"/>
              </a:spcAft>
              <a:defRPr sz="1200">
                <a:solidFill>
                  <a:schemeClr val="tx1"/>
                </a:solidFill>
                <a:latin typeface="Arial" panose="020B0604020202020204" pitchFamily="34" charset="0"/>
              </a:defRPr>
            </a:lvl8pPr>
            <a:lvl9pPr marL="3905250" indent="-230188" defTabSz="9413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239C8B-6DD3-44E8-A68D-5466193A8AAA}" type="slidenum">
              <a:rPr lang="en-US" altLang="en-US" smtClean="0"/>
              <a:pPr>
                <a:spcBef>
                  <a:spcPct val="0"/>
                </a:spcBef>
              </a:pPr>
              <a:t>6</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12B4CC8B-15C5-4B25-A2E0-F5ECDFF554AF}" type="datetime1">
              <a:rPr lang="en-US"/>
              <a:pPr>
                <a:defRPr/>
              </a:pPr>
              <a:t>11/1/2019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A276897-6C31-4E76-BF44-1BAD1D339232}" type="slidenum">
              <a:rPr lang="en-US" altLang="en-US"/>
              <a:pPr>
                <a:defRPr/>
              </a:pPr>
              <a:t>‹#›</a:t>
            </a:fld>
            <a:endParaRPr lang="en-US" altLang="en-US"/>
          </a:p>
        </p:txBody>
      </p:sp>
    </p:spTree>
    <p:extLst>
      <p:ext uri="{BB962C8B-B14F-4D97-AF65-F5344CB8AC3E}">
        <p14:creationId xmlns:p14="http://schemas.microsoft.com/office/powerpoint/2010/main" val="171413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5048AD54-A9F9-4FEF-B83E-07A4A13808BF}" type="datetime1">
              <a:rPr lang="en-US"/>
              <a:pPr>
                <a:defRPr/>
              </a:pPr>
              <a:t>11/1/2019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1183246-73B0-4BAD-A7F2-96E98A433A84}" type="slidenum">
              <a:rPr lang="en-US" altLang="en-US"/>
              <a:pPr>
                <a:defRPr/>
              </a:pPr>
              <a:t>‹#›</a:t>
            </a:fld>
            <a:endParaRPr lang="en-US" altLang="en-US"/>
          </a:p>
        </p:txBody>
      </p:sp>
    </p:spTree>
    <p:extLst>
      <p:ext uri="{BB962C8B-B14F-4D97-AF65-F5344CB8AC3E}">
        <p14:creationId xmlns:p14="http://schemas.microsoft.com/office/powerpoint/2010/main" val="22086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D677C302-A03B-41A5-918D-67F1E3BD2B3A}" type="datetime1">
              <a:rPr lang="en-US"/>
              <a:pPr>
                <a:defRPr/>
              </a:pPr>
              <a:t>11/1/2019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05B7445-7BCF-499D-9695-679606BB107C}" type="slidenum">
              <a:rPr lang="en-US" altLang="en-US"/>
              <a:pPr>
                <a:defRPr/>
              </a:pPr>
              <a:t>‹#›</a:t>
            </a:fld>
            <a:endParaRPr lang="en-US" altLang="en-US"/>
          </a:p>
        </p:txBody>
      </p:sp>
    </p:spTree>
    <p:extLst>
      <p:ext uri="{BB962C8B-B14F-4D97-AF65-F5344CB8AC3E}">
        <p14:creationId xmlns:p14="http://schemas.microsoft.com/office/powerpoint/2010/main" val="45251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509B7E48-B38E-4D6B-8E2D-877B569634D4}" type="datetime1">
              <a:rPr lang="en-US"/>
              <a:pPr>
                <a:defRPr/>
              </a:pPr>
              <a:t>11/1/2019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6F749D2-A270-4A3E-828F-91D02538C9B6}" type="slidenum">
              <a:rPr lang="en-US" altLang="en-US"/>
              <a:pPr>
                <a:defRPr/>
              </a:pPr>
              <a:t>‹#›</a:t>
            </a:fld>
            <a:endParaRPr lang="en-US" altLang="en-US"/>
          </a:p>
        </p:txBody>
      </p:sp>
    </p:spTree>
    <p:extLst>
      <p:ext uri="{BB962C8B-B14F-4D97-AF65-F5344CB8AC3E}">
        <p14:creationId xmlns:p14="http://schemas.microsoft.com/office/powerpoint/2010/main" val="127481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FC3B561A-BE4C-474E-B85C-C568B63349CD}" type="datetime1">
              <a:rPr lang="en-US"/>
              <a:pPr>
                <a:defRPr/>
              </a:pPr>
              <a:t>11/1/2019</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7A7368C-FAEF-43A8-B605-7B55E2268161}" type="slidenum">
              <a:rPr lang="en-US" altLang="en-US"/>
              <a:pPr>
                <a:defRPr/>
              </a:pPr>
              <a:t>‹#›</a:t>
            </a:fld>
            <a:endParaRPr lang="en-US" altLang="en-US"/>
          </a:p>
        </p:txBody>
      </p:sp>
    </p:spTree>
    <p:extLst>
      <p:ext uri="{BB962C8B-B14F-4D97-AF65-F5344CB8AC3E}">
        <p14:creationId xmlns:p14="http://schemas.microsoft.com/office/powerpoint/2010/main" val="404725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C709592C-DFD6-4858-9F09-C98E62E4619B}" type="datetime1">
              <a:rPr lang="en-US"/>
              <a:pPr>
                <a:defRPr/>
              </a:pPr>
              <a:t>11/1/2019</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1AB51CD-AED8-451C-B28C-620E773187D7}" type="slidenum">
              <a:rPr lang="en-US" altLang="en-US"/>
              <a:pPr>
                <a:defRPr/>
              </a:pPr>
              <a:t>‹#›</a:t>
            </a:fld>
            <a:endParaRPr lang="en-US" altLang="en-US"/>
          </a:p>
        </p:txBody>
      </p:sp>
    </p:spTree>
    <p:extLst>
      <p:ext uri="{BB962C8B-B14F-4D97-AF65-F5344CB8AC3E}">
        <p14:creationId xmlns:p14="http://schemas.microsoft.com/office/powerpoint/2010/main" val="712430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041B1367-0626-400D-B1F8-123E281373DD}" type="datetime1">
              <a:rPr lang="en-US"/>
              <a:pPr>
                <a:defRPr/>
              </a:pPr>
              <a:t>11/1/2019</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0835BB23-8372-4EF8-9AD3-171139D0E8FD}" type="slidenum">
              <a:rPr lang="en-US" altLang="en-US"/>
              <a:pPr>
                <a:defRPr/>
              </a:pPr>
              <a:t>‹#›</a:t>
            </a:fld>
            <a:endParaRPr lang="en-US" altLang="en-US"/>
          </a:p>
        </p:txBody>
      </p:sp>
    </p:spTree>
    <p:extLst>
      <p:ext uri="{BB962C8B-B14F-4D97-AF65-F5344CB8AC3E}">
        <p14:creationId xmlns:p14="http://schemas.microsoft.com/office/powerpoint/2010/main" val="2179535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44F50E5B-4D63-4545-9E0B-1F3F909A2964}" type="datetime1">
              <a:rPr lang="en-US"/>
              <a:pPr>
                <a:defRPr/>
              </a:pPr>
              <a:t>11/1/2019</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09E2497-185B-49D4-B9D4-07AA1D798B1D}" type="slidenum">
              <a:rPr lang="en-US" altLang="en-US"/>
              <a:pPr>
                <a:defRPr/>
              </a:pPr>
              <a:t>‹#›</a:t>
            </a:fld>
            <a:endParaRPr lang="en-US" altLang="en-US"/>
          </a:p>
        </p:txBody>
      </p:sp>
    </p:spTree>
    <p:extLst>
      <p:ext uri="{BB962C8B-B14F-4D97-AF65-F5344CB8AC3E}">
        <p14:creationId xmlns:p14="http://schemas.microsoft.com/office/powerpoint/2010/main" val="657375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7AD629C-2268-4024-A104-C53D6B700D4A}" type="datetime1">
              <a:rPr lang="en-US"/>
              <a:pPr>
                <a:defRPr/>
              </a:pPr>
              <a:t>11/1/2019</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964DA59B-8996-42B1-8B27-12C2B083437A}" type="slidenum">
              <a:rPr lang="en-US" altLang="en-US"/>
              <a:pPr>
                <a:defRPr/>
              </a:pPr>
              <a:t>‹#›</a:t>
            </a:fld>
            <a:endParaRPr lang="en-US" altLang="en-US"/>
          </a:p>
        </p:txBody>
      </p:sp>
    </p:spTree>
    <p:extLst>
      <p:ext uri="{BB962C8B-B14F-4D97-AF65-F5344CB8AC3E}">
        <p14:creationId xmlns:p14="http://schemas.microsoft.com/office/powerpoint/2010/main" val="396881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992E8465-2C31-401E-A3A4-752C55C589B1}" type="datetime1">
              <a:rPr lang="en-US"/>
              <a:pPr>
                <a:defRPr/>
              </a:pPr>
              <a:t>11/1/2019</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E6E01EC-E65A-4E04-92BF-FDF48F70D4F3}" type="slidenum">
              <a:rPr lang="en-US" altLang="en-US"/>
              <a:pPr>
                <a:defRPr/>
              </a:pPr>
              <a:t>‹#›</a:t>
            </a:fld>
            <a:endParaRPr lang="en-US" altLang="en-US"/>
          </a:p>
        </p:txBody>
      </p:sp>
    </p:spTree>
    <p:extLst>
      <p:ext uri="{BB962C8B-B14F-4D97-AF65-F5344CB8AC3E}">
        <p14:creationId xmlns:p14="http://schemas.microsoft.com/office/powerpoint/2010/main" val="50175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5AEB9BCD-5BC1-4662-8309-01C8323A2414}" type="datetime1">
              <a:rPr lang="en-US"/>
              <a:pPr>
                <a:defRPr/>
              </a:pPr>
              <a:t>11/1/2019</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2414D94-D889-4E87-BE10-446E175DFB31}" type="slidenum">
              <a:rPr lang="en-US" altLang="en-US"/>
              <a:pPr>
                <a:defRPr/>
              </a:pPr>
              <a:t>‹#›</a:t>
            </a:fld>
            <a:endParaRPr lang="en-US" altLang="en-US"/>
          </a:p>
        </p:txBody>
      </p:sp>
    </p:spTree>
    <p:extLst>
      <p:ext uri="{BB962C8B-B14F-4D97-AF65-F5344CB8AC3E}">
        <p14:creationId xmlns:p14="http://schemas.microsoft.com/office/powerpoint/2010/main" val="241703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00000"/>
            </a:gs>
            <a:gs pos="49001">
              <a:srgbClr val="DCDCDC"/>
            </a:gs>
            <a:gs pos="67999">
              <a:srgbClr val="DCDCDC"/>
            </a:gs>
            <a:gs pos="78000">
              <a:srgbClr val="FFFFFF"/>
            </a:gs>
            <a:gs pos="100000">
              <a:srgbClr val="FFFFFF"/>
            </a:gs>
          </a:gsLst>
          <a:lin ang="16200000" scaled="1"/>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pitchFamily="34" charset="0"/>
              </a:defRPr>
            </a:lvl1pPr>
          </a:lstStyle>
          <a:p>
            <a:pPr>
              <a:defRPr/>
            </a:pPr>
            <a:fld id="{F167A11B-1B00-47E9-B102-A371EC38FA71}" type="datetime1">
              <a:rPr lang="en-US"/>
              <a:pPr>
                <a:defRPr/>
              </a:pPr>
              <a:t>11/1/2019</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pitchFamily="34"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000000"/>
                </a:solidFill>
              </a:defRPr>
            </a:lvl1pPr>
          </a:lstStyle>
          <a:p>
            <a:pPr>
              <a:defRPr/>
            </a:pPr>
            <a:fld id="{5AAE3B1F-0FE0-49B3-91C7-D06C7D1F5A9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ftr="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ubchem.ncbi.nlm.nih.gov/search/#collection=compounds&amp;query_type=mf&amp;query=C3H6O&amp;sort=mw&amp;sort_dir=asc"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brannonm#@mailbox.sc.edu"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670718"/>
            <a:ext cx="8229600" cy="4038600"/>
          </a:xfrm>
        </p:spPr>
        <p:txBody>
          <a:bodyPr/>
          <a:lstStyle/>
          <a:p>
            <a:pPr eaLnBrk="1" fontAlgn="auto" hangingPunct="1">
              <a:spcAft>
                <a:spcPts val="0"/>
              </a:spcAft>
              <a:defRPr/>
            </a:pPr>
            <a:r>
              <a:rPr lang="en-US" dirty="0">
                <a:solidFill>
                  <a:schemeClr val="tx1"/>
                </a:solidFill>
                <a:cs typeface="Times New Roman" pitchFamily="18" charset="0"/>
              </a:rPr>
              <a:t>Environmental Health and Safety</a:t>
            </a:r>
            <a:br>
              <a:rPr lang="en-US" dirty="0">
                <a:solidFill>
                  <a:schemeClr val="tx1"/>
                </a:solidFill>
                <a:cs typeface="Times New Roman" pitchFamily="18" charset="0"/>
              </a:rPr>
            </a:br>
            <a:r>
              <a:rPr lang="en-US" dirty="0">
                <a:solidFill>
                  <a:schemeClr val="tx1"/>
                </a:solidFill>
                <a:cs typeface="Times New Roman" pitchFamily="18" charset="0"/>
              </a:rPr>
              <a:t/>
            </a:r>
            <a:br>
              <a:rPr lang="en-US" dirty="0">
                <a:solidFill>
                  <a:schemeClr val="tx1"/>
                </a:solidFill>
                <a:cs typeface="Times New Roman" pitchFamily="18" charset="0"/>
              </a:rPr>
            </a:br>
            <a:r>
              <a:rPr lang="en-US" sz="4000" dirty="0">
                <a:solidFill>
                  <a:schemeClr val="tx1"/>
                </a:solidFill>
                <a:cs typeface="Times New Roman" pitchFamily="18" charset="0"/>
              </a:rPr>
              <a:t>Hazardous Waste Training</a:t>
            </a:r>
            <a:r>
              <a:rPr lang="en-US" sz="4000" dirty="0">
                <a:solidFill>
                  <a:schemeClr val="tx1"/>
                </a:solidFill>
              </a:rPr>
              <a:t> </a:t>
            </a:r>
            <a:endParaRPr lang="en-US" dirty="0">
              <a:solidFill>
                <a:schemeClr val="tx1"/>
              </a:solidFill>
            </a:endParaRPr>
          </a:p>
        </p:txBody>
      </p:sp>
      <p:grpSp>
        <p:nvGrpSpPr>
          <p:cNvPr id="4099" name="Group 3"/>
          <p:cNvGrpSpPr>
            <a:grpSpLocks/>
          </p:cNvGrpSpPr>
          <p:nvPr/>
        </p:nvGrpSpPr>
        <p:grpSpPr bwMode="auto">
          <a:xfrm>
            <a:off x="152400" y="80963"/>
            <a:ext cx="8812213" cy="1179512"/>
            <a:chOff x="152400" y="80963"/>
            <a:chExt cx="8812213" cy="1179512"/>
          </a:xfrm>
        </p:grpSpPr>
        <p:pic>
          <p:nvPicPr>
            <p:cNvPr id="41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 name="Picture 6" descr="A picture containing yellow, indoor&#10;&#10;Description automatically generated"/>
            <p:cNvPicPr>
              <a:picLocks noChangeAspect="1" noChangeArrowheads="1"/>
            </p:cNvPicPr>
            <p:nvPr/>
          </p:nvPicPr>
          <p:blipFill>
            <a:blip r:embed="rId4"/>
            <a:srcRect/>
            <a:stretch>
              <a:fillRect/>
            </a:stretch>
          </p:blipFill>
          <p:spPr bwMode="auto">
            <a:xfrm>
              <a:off x="7834313" y="80963"/>
              <a:ext cx="1130300" cy="1179512"/>
            </a:xfrm>
            <a:prstGeom prst="rect">
              <a:avLst/>
            </a:prstGeom>
            <a:noFill/>
            <a:ln>
              <a:noFill/>
            </a:ln>
            <a:effectLst>
              <a:softEdge rad="0"/>
            </a:effectLst>
          </p:spPr>
        </p:pic>
        <p:pic>
          <p:nvPicPr>
            <p:cNvPr id="4102" name="Picture 2" descr="A close up of a logo&#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30213" y="1622425"/>
            <a:ext cx="8229600" cy="4708525"/>
          </a:xfrm>
        </p:spPr>
        <p:txBody>
          <a:bodyPr/>
          <a:lstStyle/>
          <a:p>
            <a:pPr marL="136525" indent="0" algn="ctr">
              <a:buFont typeface="Wingdings 2" panose="05020102010507070707" pitchFamily="18" charset="2"/>
              <a:buNone/>
            </a:pPr>
            <a:r>
              <a:rPr lang="en-US" altLang="en-US" b="1" u="sng" smtClean="0"/>
              <a:t>What is a Hazardous Waste? (cont.)</a:t>
            </a:r>
          </a:p>
        </p:txBody>
      </p:sp>
      <p:sp>
        <p:nvSpPr>
          <p:cNvPr id="4" name="Date Placeholder 3"/>
          <p:cNvSpPr>
            <a:spLocks noGrp="1"/>
          </p:cNvSpPr>
          <p:nvPr>
            <p:ph type="dt" sz="quarter" idx="10"/>
          </p:nvPr>
        </p:nvSpPr>
        <p:spPr/>
        <p:txBody>
          <a:bodyPr/>
          <a:lstStyle/>
          <a:p>
            <a:pPr>
              <a:defRPr/>
            </a:pPr>
            <a:fld id="{8D3A841D-7793-4F11-81B7-EA9BD9AA8413}" type="datetime1">
              <a:rPr lang="en-US" smtClean="0"/>
              <a:pPr>
                <a:defRPr/>
              </a:pPr>
              <a:t>11/1/2019</a:t>
            </a:fld>
            <a:endParaRPr lang="en-US" dirty="0"/>
          </a:p>
        </p:txBody>
      </p:sp>
      <p:grpSp>
        <p:nvGrpSpPr>
          <p:cNvPr id="18436" name="Group 8"/>
          <p:cNvGrpSpPr>
            <a:grpSpLocks/>
          </p:cNvGrpSpPr>
          <p:nvPr/>
        </p:nvGrpSpPr>
        <p:grpSpPr bwMode="auto">
          <a:xfrm>
            <a:off x="152400" y="80963"/>
            <a:ext cx="8812213" cy="1179512"/>
            <a:chOff x="152400" y="80963"/>
            <a:chExt cx="8812213" cy="1179512"/>
          </a:xfrm>
        </p:grpSpPr>
        <p:pic>
          <p:nvPicPr>
            <p:cNvPr id="184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18440"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37" name="Picture 13" descr="A screenshot of a cell phone&#10;&#10;Description automatically generat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2085975"/>
            <a:ext cx="61722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6525" indent="0" algn="ctr">
              <a:buFont typeface="Wingdings 2" panose="05020102010507070707" pitchFamily="18" charset="2"/>
              <a:buNone/>
              <a:defRPr/>
            </a:pPr>
            <a:r>
              <a:rPr lang="en-US" b="1" u="sng" dirty="0"/>
              <a:t>Universal Waste and Non-regulated Waste</a:t>
            </a:r>
          </a:p>
          <a:p>
            <a:pPr marL="0" indent="0">
              <a:buFont typeface="Wingdings 2" panose="05020102010507070707" pitchFamily="18" charset="2"/>
              <a:buNone/>
              <a:defRPr/>
            </a:pPr>
            <a:r>
              <a:rPr lang="en-US" dirty="0"/>
              <a:t>Universal Waste – </a:t>
            </a:r>
          </a:p>
          <a:p>
            <a:pPr marL="914400" indent="-450850">
              <a:buClrTx/>
              <a:buFont typeface="Arial" panose="020B0604020202020204" pitchFamily="34" charset="0"/>
              <a:buChar char="•"/>
              <a:defRPr/>
            </a:pPr>
            <a:r>
              <a:rPr lang="en-US" sz="2000" dirty="0"/>
              <a:t>Includes all mercury containing devices.</a:t>
            </a:r>
          </a:p>
          <a:p>
            <a:pPr marL="914400" indent="-450850">
              <a:buClrTx/>
              <a:buFont typeface="Arial" panose="020B0604020202020204" pitchFamily="34" charset="0"/>
              <a:buChar char="•"/>
              <a:defRPr/>
            </a:pPr>
            <a:r>
              <a:rPr lang="en-US" sz="2000" dirty="0"/>
              <a:t>Must be tagged and disposed of through the USC HW Program as Universal Waste</a:t>
            </a:r>
          </a:p>
          <a:p>
            <a:pPr marL="914400" indent="-450850">
              <a:buClrTx/>
              <a:buFont typeface="Arial" panose="020B0604020202020204" pitchFamily="34" charset="0"/>
              <a:buChar char="•"/>
              <a:defRPr/>
            </a:pPr>
            <a:r>
              <a:rPr lang="en-US" sz="2000" dirty="0"/>
              <a:t>Broken devices must be cleaned up immediately, tagged and disposed of as hazardous waste</a:t>
            </a:r>
          </a:p>
          <a:p>
            <a:pPr marL="463550" indent="-463550">
              <a:buFont typeface="Wingdings 2" panose="05020102010507070707" pitchFamily="18" charset="2"/>
              <a:buNone/>
              <a:defRPr/>
            </a:pPr>
            <a:r>
              <a:rPr lang="en-US" dirty="0"/>
              <a:t>Non-Regulated Waste – </a:t>
            </a:r>
            <a:r>
              <a:rPr lang="en-US" sz="2000" dirty="0"/>
              <a:t>May be disposed of in regular trash</a:t>
            </a:r>
            <a:endParaRPr lang="en-US" dirty="0"/>
          </a:p>
          <a:p>
            <a:pPr marL="806450" indent="-342900">
              <a:buClrTx/>
              <a:buFont typeface="Arial" panose="020B0604020202020204" pitchFamily="34" charset="0"/>
              <a:buChar char="•"/>
              <a:defRPr/>
            </a:pPr>
            <a:r>
              <a:rPr lang="en-US" sz="2000" dirty="0"/>
              <a:t>	Empty containers</a:t>
            </a:r>
          </a:p>
          <a:p>
            <a:pPr marL="806450" indent="-342900">
              <a:buClrTx/>
              <a:buFont typeface="Arial" panose="020B0604020202020204" pitchFamily="34" charset="0"/>
              <a:buChar char="•"/>
              <a:defRPr/>
            </a:pPr>
            <a:r>
              <a:rPr lang="en-US" sz="2000" dirty="0"/>
              <a:t>	Broken glass </a:t>
            </a:r>
          </a:p>
          <a:p>
            <a:pPr marL="806450" indent="-342900">
              <a:buClrTx/>
              <a:buFont typeface="Arial" panose="020B0604020202020204" pitchFamily="34" charset="0"/>
              <a:buChar char="•"/>
              <a:defRPr/>
            </a:pPr>
            <a:r>
              <a:rPr lang="en-US" sz="2000" dirty="0"/>
              <a:t>	Non-contaminated PPE and glassware</a:t>
            </a:r>
          </a:p>
        </p:txBody>
      </p:sp>
      <p:sp>
        <p:nvSpPr>
          <p:cNvPr id="4" name="Date Placeholder 3"/>
          <p:cNvSpPr>
            <a:spLocks noGrp="1"/>
          </p:cNvSpPr>
          <p:nvPr>
            <p:ph type="dt" sz="quarter" idx="10"/>
          </p:nvPr>
        </p:nvSpPr>
        <p:spPr/>
        <p:txBody>
          <a:bodyPr/>
          <a:lstStyle/>
          <a:p>
            <a:pPr>
              <a:defRPr/>
            </a:pPr>
            <a:fld id="{8D3A841D-7793-4F11-81B7-EA9BD9AA8413}" type="datetime1">
              <a:rPr lang="en-US" smtClean="0"/>
              <a:pPr>
                <a:defRPr/>
              </a:pPr>
              <a:t>11/1/2019</a:t>
            </a:fld>
            <a:endParaRPr lang="en-US" dirty="0"/>
          </a:p>
        </p:txBody>
      </p:sp>
      <p:grpSp>
        <p:nvGrpSpPr>
          <p:cNvPr id="19460" name="Group 8"/>
          <p:cNvGrpSpPr>
            <a:grpSpLocks/>
          </p:cNvGrpSpPr>
          <p:nvPr/>
        </p:nvGrpSpPr>
        <p:grpSpPr bwMode="auto">
          <a:xfrm>
            <a:off x="152400" y="80963"/>
            <a:ext cx="8812213" cy="1179512"/>
            <a:chOff x="152400" y="80963"/>
            <a:chExt cx="8812213" cy="1179512"/>
          </a:xfrm>
        </p:grpSpPr>
        <p:pic>
          <p:nvPicPr>
            <p:cNvPr id="1946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19463"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6525" indent="0" algn="ctr">
              <a:buFont typeface="Wingdings 2" panose="05020102010507070707" pitchFamily="18" charset="2"/>
              <a:buNone/>
              <a:defRPr/>
            </a:pPr>
            <a:r>
              <a:rPr lang="en-US" b="1" u="sng" dirty="0"/>
              <a:t>Waste Management in Satellite Accumulation Areas (SAA) (i.e. – Laboratories)</a:t>
            </a:r>
          </a:p>
          <a:p>
            <a:pPr marL="403225" indent="-403225">
              <a:buFont typeface="Wingdings 2" panose="05020102010507070707" pitchFamily="18" charset="2"/>
              <a:buNone/>
              <a:defRPr/>
            </a:pPr>
            <a:r>
              <a:rPr lang="en-US" sz="2000" dirty="0"/>
              <a:t>	</a:t>
            </a:r>
          </a:p>
          <a:p>
            <a:pPr marL="403225" indent="-403225">
              <a:buFont typeface="Wingdings 2" panose="05020102010507070707" pitchFamily="18" charset="2"/>
              <a:buNone/>
              <a:defRPr/>
            </a:pPr>
            <a:r>
              <a:rPr lang="en-US" sz="2400" dirty="0"/>
              <a:t>Requirements for SAA’s</a:t>
            </a:r>
          </a:p>
          <a:p>
            <a:pPr marL="914400" lvl="3" indent="-450850" eaLnBrk="1" fontAlgn="auto" hangingPunct="1">
              <a:spcAft>
                <a:spcPts val="0"/>
              </a:spcAft>
              <a:buClrTx/>
              <a:buFont typeface="Arial" panose="020B0604020202020204" pitchFamily="34" charset="0"/>
              <a:buChar char="•"/>
              <a:tabLst>
                <a:tab pos="1371600" algn="l"/>
              </a:tabLst>
              <a:defRPr/>
            </a:pPr>
            <a:r>
              <a:rPr lang="en-US" sz="2200" dirty="0"/>
              <a:t>Waste container must be at or near the point of generation of the waste</a:t>
            </a:r>
          </a:p>
          <a:p>
            <a:pPr marL="914400" lvl="3" indent="-450850" eaLnBrk="1" fontAlgn="auto" hangingPunct="1">
              <a:spcAft>
                <a:spcPts val="0"/>
              </a:spcAft>
              <a:buClrTx/>
              <a:buFont typeface="Arial" panose="020B0604020202020204" pitchFamily="34" charset="0"/>
              <a:buChar char="•"/>
              <a:tabLst>
                <a:tab pos="1371600" algn="l"/>
              </a:tabLst>
              <a:defRPr/>
            </a:pPr>
            <a:r>
              <a:rPr lang="en-US" sz="2200" dirty="0"/>
              <a:t>Waste container must be properly labeled</a:t>
            </a:r>
          </a:p>
          <a:p>
            <a:pPr marL="914400" lvl="3" indent="-450850" eaLnBrk="1" fontAlgn="auto" hangingPunct="1">
              <a:spcAft>
                <a:spcPts val="0"/>
              </a:spcAft>
              <a:buClrTx/>
              <a:buFont typeface="Arial" panose="020B0604020202020204" pitchFamily="34" charset="0"/>
              <a:buChar char="•"/>
              <a:tabLst>
                <a:tab pos="1371600" algn="l"/>
              </a:tabLst>
              <a:defRPr/>
            </a:pPr>
            <a:r>
              <a:rPr lang="en-US" sz="2200" dirty="0"/>
              <a:t>Waste container must be closed at all times except for when adding waste</a:t>
            </a:r>
          </a:p>
          <a:p>
            <a:pPr marL="914400" lvl="3" indent="-450850" eaLnBrk="1" fontAlgn="auto" hangingPunct="1">
              <a:spcAft>
                <a:spcPts val="0"/>
              </a:spcAft>
              <a:buClrTx/>
              <a:buFont typeface="Arial" panose="020B0604020202020204" pitchFamily="34" charset="0"/>
              <a:buChar char="•"/>
              <a:tabLst>
                <a:tab pos="1371600" algn="l"/>
              </a:tabLst>
              <a:defRPr/>
            </a:pPr>
            <a:r>
              <a:rPr lang="en-US" sz="2200" dirty="0"/>
              <a:t>No more than 55 gallons of waste may be stored at any time.</a:t>
            </a:r>
          </a:p>
          <a:p>
            <a:pPr marL="914400" lvl="3" indent="-450850" eaLnBrk="1" fontAlgn="auto" hangingPunct="1">
              <a:spcAft>
                <a:spcPts val="0"/>
              </a:spcAft>
              <a:buClrTx/>
              <a:buFont typeface="Arial" panose="020B0604020202020204" pitchFamily="34" charset="0"/>
              <a:buChar char="•"/>
              <a:tabLst>
                <a:tab pos="1371600" algn="l"/>
              </a:tabLst>
              <a:defRPr/>
            </a:pPr>
            <a:r>
              <a:rPr lang="en-US" sz="2200" dirty="0"/>
              <a:t>Waste determination must be made a point of generation.</a:t>
            </a:r>
          </a:p>
          <a:p>
            <a:pPr>
              <a:defRPr/>
            </a:pPr>
            <a:endParaRPr lang="en-US" b="1" u="sng" dirty="0"/>
          </a:p>
        </p:txBody>
      </p:sp>
      <p:sp>
        <p:nvSpPr>
          <p:cNvPr id="4" name="Date Placeholder 3"/>
          <p:cNvSpPr>
            <a:spLocks noGrp="1"/>
          </p:cNvSpPr>
          <p:nvPr>
            <p:ph type="dt" sz="quarter" idx="10"/>
          </p:nvPr>
        </p:nvSpPr>
        <p:spPr/>
        <p:txBody>
          <a:bodyPr/>
          <a:lstStyle/>
          <a:p>
            <a:pPr>
              <a:defRPr/>
            </a:pPr>
            <a:fld id="{8D3A841D-7793-4F11-81B7-EA9BD9AA8413}" type="datetime1">
              <a:rPr lang="en-US" smtClean="0"/>
              <a:pPr>
                <a:defRPr/>
              </a:pPr>
              <a:t>11/1/2019</a:t>
            </a:fld>
            <a:endParaRPr lang="en-US" dirty="0"/>
          </a:p>
        </p:txBody>
      </p:sp>
      <p:grpSp>
        <p:nvGrpSpPr>
          <p:cNvPr id="20484" name="Group 8"/>
          <p:cNvGrpSpPr>
            <a:grpSpLocks/>
          </p:cNvGrpSpPr>
          <p:nvPr/>
        </p:nvGrpSpPr>
        <p:grpSpPr bwMode="auto">
          <a:xfrm>
            <a:off x="152400" y="80963"/>
            <a:ext cx="8812213" cy="1179512"/>
            <a:chOff x="152400" y="80963"/>
            <a:chExt cx="8812213" cy="1179512"/>
          </a:xfrm>
        </p:grpSpPr>
        <p:pic>
          <p:nvPicPr>
            <p:cNvPr id="2048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20487"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p:txBody>
          <a:bodyPr/>
          <a:lstStyle/>
          <a:p>
            <a:pPr algn="ctr"/>
            <a:r>
              <a:rPr lang="en-US" altLang="en-US" b="1" u="sng" smtClean="0"/>
              <a:t>Container Types</a:t>
            </a:r>
          </a:p>
          <a:p>
            <a:pPr>
              <a:buClrTx/>
              <a:buFont typeface="Arial" panose="020B0604020202020204" pitchFamily="34" charset="0"/>
              <a:buChar char="•"/>
            </a:pPr>
            <a:r>
              <a:rPr lang="en-US" altLang="en-US" smtClean="0"/>
              <a:t>Container must be compatible with contents</a:t>
            </a:r>
          </a:p>
          <a:p>
            <a:pPr>
              <a:buClrTx/>
              <a:buFont typeface="Arial" panose="020B0604020202020204" pitchFamily="34" charset="0"/>
              <a:buChar char="•"/>
            </a:pPr>
            <a:r>
              <a:rPr lang="en-US" altLang="en-US" smtClean="0"/>
              <a:t>Containers must be capable of closing</a:t>
            </a:r>
          </a:p>
          <a:p>
            <a:pPr lvl="1">
              <a:buClrTx/>
              <a:buFont typeface="Arial" panose="020B0604020202020204" pitchFamily="34" charset="0"/>
              <a:buChar char="•"/>
            </a:pPr>
            <a:r>
              <a:rPr lang="en-US" altLang="en-US" smtClean="0"/>
              <a:t>No corks, stoppers, foil, or parafilm</a:t>
            </a:r>
          </a:p>
          <a:p>
            <a:pPr>
              <a:buClrTx/>
              <a:buFont typeface="Arial" panose="020B0604020202020204" pitchFamily="34" charset="0"/>
              <a:buChar char="•"/>
            </a:pPr>
            <a:r>
              <a:rPr lang="en-US" altLang="en-US" smtClean="0"/>
              <a:t>No glass containers</a:t>
            </a:r>
          </a:p>
          <a:p>
            <a:pPr>
              <a:buClrTx/>
              <a:buFont typeface="Arial" panose="020B0604020202020204" pitchFamily="34" charset="0"/>
              <a:buChar char="•"/>
            </a:pPr>
            <a:r>
              <a:rPr lang="en-US" altLang="en-US" smtClean="0"/>
              <a:t>Completely deface all old labels if reusing containers</a:t>
            </a:r>
          </a:p>
          <a:p>
            <a:pPr>
              <a:buClrTx/>
              <a:buFont typeface="Arial" panose="020B0604020202020204" pitchFamily="34" charset="0"/>
              <a:buChar char="•"/>
            </a:pPr>
            <a:r>
              <a:rPr lang="en-US" altLang="en-US" smtClean="0"/>
              <a:t>USC EH&amp;S provides HDPE 10L carboys, 4L, 1000mL, 500mL, and 5-gallon buckets</a:t>
            </a:r>
          </a:p>
        </p:txBody>
      </p:sp>
      <p:sp>
        <p:nvSpPr>
          <p:cNvPr id="4" name="Date Placeholder 3"/>
          <p:cNvSpPr>
            <a:spLocks noGrp="1"/>
          </p:cNvSpPr>
          <p:nvPr>
            <p:ph type="dt" sz="quarter" idx="10"/>
          </p:nvPr>
        </p:nvSpPr>
        <p:spPr/>
        <p:txBody>
          <a:bodyPr/>
          <a:lstStyle/>
          <a:p>
            <a:pPr>
              <a:defRPr/>
            </a:pPr>
            <a:fld id="{8D3A841D-7793-4F11-81B7-EA9BD9AA8413}" type="datetime1">
              <a:rPr lang="en-US" smtClean="0"/>
              <a:pPr>
                <a:defRPr/>
              </a:pPr>
              <a:t>11/1/2019</a:t>
            </a:fld>
            <a:endParaRPr lang="en-US" dirty="0"/>
          </a:p>
        </p:txBody>
      </p:sp>
      <p:grpSp>
        <p:nvGrpSpPr>
          <p:cNvPr id="21508" name="Group 8"/>
          <p:cNvGrpSpPr>
            <a:grpSpLocks/>
          </p:cNvGrpSpPr>
          <p:nvPr/>
        </p:nvGrpSpPr>
        <p:grpSpPr bwMode="auto">
          <a:xfrm>
            <a:off x="152400" y="80963"/>
            <a:ext cx="8812213" cy="1179512"/>
            <a:chOff x="152400" y="80963"/>
            <a:chExt cx="8812213" cy="1179512"/>
          </a:xfrm>
        </p:grpSpPr>
        <p:pic>
          <p:nvPicPr>
            <p:cNvPr id="2150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21511"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9" descr="A picture containing indoor, wall, table, sitting&#10;&#10;Description automatically generat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7763" y="1600200"/>
            <a:ext cx="6848475" cy="4708525"/>
          </a:xfrm>
        </p:spPr>
      </p:pic>
      <p:sp>
        <p:nvSpPr>
          <p:cNvPr id="4" name="Date Placeholder 3"/>
          <p:cNvSpPr>
            <a:spLocks noGrp="1"/>
          </p:cNvSpPr>
          <p:nvPr>
            <p:ph type="dt" sz="quarter" idx="10"/>
          </p:nvPr>
        </p:nvSpPr>
        <p:spPr/>
        <p:txBody>
          <a:bodyPr/>
          <a:lstStyle/>
          <a:p>
            <a:pPr>
              <a:defRPr/>
            </a:pPr>
            <a:fld id="{99508B25-DCE4-4F22-BCBC-05A51F6862DC}" type="datetime1">
              <a:rPr lang="en-US" smtClean="0"/>
              <a:pPr>
                <a:defRPr/>
              </a:pPr>
              <a:t>11/1/2019</a:t>
            </a:fld>
            <a:endParaRPr lang="en-US" dirty="0"/>
          </a:p>
        </p:txBody>
      </p:sp>
      <p:grpSp>
        <p:nvGrpSpPr>
          <p:cNvPr id="22532" name="Group 8"/>
          <p:cNvGrpSpPr>
            <a:grpSpLocks/>
          </p:cNvGrpSpPr>
          <p:nvPr/>
        </p:nvGrpSpPr>
        <p:grpSpPr bwMode="auto">
          <a:xfrm>
            <a:off x="152400" y="80963"/>
            <a:ext cx="8812213" cy="1179512"/>
            <a:chOff x="152400" y="80963"/>
            <a:chExt cx="8812213" cy="1179512"/>
          </a:xfrm>
        </p:grpSpPr>
        <p:pic>
          <p:nvPicPr>
            <p:cNvPr id="225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4"/>
            <a:srcRect/>
            <a:stretch>
              <a:fillRect/>
            </a:stretch>
          </p:blipFill>
          <p:spPr bwMode="auto">
            <a:xfrm>
              <a:off x="7834313" y="80963"/>
              <a:ext cx="1130300" cy="1179512"/>
            </a:xfrm>
            <a:prstGeom prst="rect">
              <a:avLst/>
            </a:prstGeom>
            <a:noFill/>
            <a:ln>
              <a:noFill/>
            </a:ln>
            <a:effectLst>
              <a:softEdge rad="0"/>
            </a:effectLst>
          </p:spPr>
        </p:pic>
        <p:pic>
          <p:nvPicPr>
            <p:cNvPr id="22535" name="Picture 11" descr="A close up of a logo&#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1600200"/>
            <a:ext cx="5791200" cy="4708525"/>
          </a:xfrm>
        </p:spPr>
        <p:txBody>
          <a:bodyPr/>
          <a:lstStyle/>
          <a:p>
            <a:pPr marL="0" indent="0" algn="ctr">
              <a:buFont typeface="Wingdings 2" panose="05020102010507070707" pitchFamily="18" charset="2"/>
              <a:buNone/>
              <a:defRPr/>
            </a:pPr>
            <a:r>
              <a:rPr lang="en-US" altLang="en-US" b="1" u="sng" dirty="0"/>
              <a:t>Making a Hazardous Waste Determination</a:t>
            </a:r>
          </a:p>
          <a:p>
            <a:pPr marL="784225" lvl="1" indent="-463550">
              <a:buFont typeface="Arial" panose="020B0604020202020204" pitchFamily="34" charset="0"/>
              <a:buChar char="•"/>
              <a:defRPr/>
            </a:pPr>
            <a:r>
              <a:rPr lang="en-US" altLang="en-US" sz="2000" dirty="0"/>
              <a:t>The waste determination must be made at the point of generation (i.e. – Lab or shop)</a:t>
            </a:r>
          </a:p>
          <a:p>
            <a:pPr marL="784225" lvl="1" indent="-463550">
              <a:buFont typeface="Arial" panose="020B0604020202020204" pitchFamily="34" charset="0"/>
              <a:buChar char="•"/>
              <a:defRPr/>
            </a:pPr>
            <a:r>
              <a:rPr lang="en-US" altLang="en-US" sz="2000" dirty="0"/>
              <a:t>All chemical constituents and amounts (%, ppm, mL) must be known and included on the USC waste tag </a:t>
            </a:r>
          </a:p>
          <a:p>
            <a:pPr marL="784225" lvl="1" indent="-463550">
              <a:buFont typeface="Arial" panose="020B0604020202020204" pitchFamily="34" charset="0"/>
              <a:buChar char="•"/>
              <a:defRPr/>
            </a:pPr>
            <a:r>
              <a:rPr lang="en-US" altLang="en-US" sz="2000" dirty="0"/>
              <a:t>All chemical hazards must be known and included on the waste tag</a:t>
            </a:r>
          </a:p>
          <a:p>
            <a:pPr marL="784225" lvl="1" indent="-463550">
              <a:buFont typeface="Arial" panose="020B0604020202020204" pitchFamily="34" charset="0"/>
              <a:buChar char="•"/>
              <a:defRPr/>
            </a:pPr>
            <a:r>
              <a:rPr lang="en-US" altLang="en-US" sz="2000" dirty="0"/>
              <a:t>Check Safety Data Sheets (SDS) for chemical hazards and compatibilities</a:t>
            </a:r>
          </a:p>
          <a:p>
            <a:pPr marL="320675" lvl="1" indent="0" algn="ctr">
              <a:buFont typeface="Wingdings 2" panose="05020102010507070707" pitchFamily="18" charset="2"/>
              <a:buNone/>
              <a:defRPr/>
            </a:pPr>
            <a:r>
              <a:rPr lang="en-US" altLang="en-US" dirty="0"/>
              <a:t>HAZARDOUS WASTE MAY NOT BE DILUTED TO RENDER IT NON-HAZARDOUS</a:t>
            </a:r>
          </a:p>
        </p:txBody>
      </p:sp>
      <p:sp>
        <p:nvSpPr>
          <p:cNvPr id="4" name="Date Placeholder 3"/>
          <p:cNvSpPr>
            <a:spLocks noGrp="1"/>
          </p:cNvSpPr>
          <p:nvPr>
            <p:ph type="dt" sz="quarter" idx="10"/>
          </p:nvPr>
        </p:nvSpPr>
        <p:spPr/>
        <p:txBody>
          <a:bodyPr/>
          <a:lstStyle/>
          <a:p>
            <a:pPr>
              <a:defRPr/>
            </a:pPr>
            <a:fld id="{8D3A841D-7793-4F11-81B7-EA9BD9AA8413}" type="datetime1">
              <a:rPr lang="en-US" smtClean="0"/>
              <a:pPr>
                <a:defRPr/>
              </a:pPr>
              <a:t>11/1/2019</a:t>
            </a:fld>
            <a:endParaRPr lang="en-US" dirty="0"/>
          </a:p>
        </p:txBody>
      </p:sp>
      <p:grpSp>
        <p:nvGrpSpPr>
          <p:cNvPr id="23556" name="Group 8"/>
          <p:cNvGrpSpPr>
            <a:grpSpLocks/>
          </p:cNvGrpSpPr>
          <p:nvPr/>
        </p:nvGrpSpPr>
        <p:grpSpPr bwMode="auto">
          <a:xfrm>
            <a:off x="152400" y="80963"/>
            <a:ext cx="8812213" cy="1179512"/>
            <a:chOff x="152400" y="80963"/>
            <a:chExt cx="8812213" cy="1179512"/>
          </a:xfrm>
        </p:grpSpPr>
        <p:pic>
          <p:nvPicPr>
            <p:cNvPr id="235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23560"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57" name="Picture 8" descr="A close up of text on a white surface&#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1100" y="1905000"/>
            <a:ext cx="2554288"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p:txBody>
          <a:bodyPr/>
          <a:lstStyle/>
          <a:p>
            <a:pPr marL="136525" indent="0" algn="ctr">
              <a:buFont typeface="Wingdings 2" panose="05020102010507070707" pitchFamily="18" charset="2"/>
              <a:buNone/>
              <a:defRPr/>
            </a:pPr>
            <a:r>
              <a:rPr lang="en-US" altLang="en-US" b="1" u="sng" dirty="0"/>
              <a:t>Hazardous Waste Container Labeling</a:t>
            </a:r>
          </a:p>
          <a:p>
            <a:pPr marL="136525" indent="0">
              <a:buFont typeface="Wingdings 2" panose="05020102010507070707" pitchFamily="18" charset="2"/>
              <a:buNone/>
              <a:defRPr/>
            </a:pPr>
            <a:r>
              <a:rPr lang="en-US" altLang="en-US" dirty="0"/>
              <a:t>All hazardous waste containers must be labeled with the following:</a:t>
            </a:r>
          </a:p>
          <a:p>
            <a:pPr lvl="1">
              <a:buFont typeface="Arial" panose="020B0604020202020204" pitchFamily="34" charset="0"/>
              <a:buChar char="•"/>
              <a:defRPr/>
            </a:pPr>
            <a:r>
              <a:rPr lang="en-US" altLang="en-US" dirty="0"/>
              <a:t>The words “Hazardous Waste” </a:t>
            </a:r>
          </a:p>
          <a:p>
            <a:pPr lvl="1">
              <a:buFont typeface="Arial" panose="020B0604020202020204" pitchFamily="34" charset="0"/>
              <a:buChar char="•"/>
              <a:defRPr/>
            </a:pPr>
            <a:r>
              <a:rPr lang="en-US" altLang="en-US" b="1" dirty="0"/>
              <a:t>All</a:t>
            </a:r>
            <a:r>
              <a:rPr lang="en-US" altLang="en-US" dirty="0"/>
              <a:t> chemical constituents (Only technical names.  No chemical formulas (</a:t>
            </a:r>
            <a:r>
              <a:rPr lang="en-US" altLang="en-US" b="1" dirty="0">
                <a:hlinkClick r:id="rId2" tooltip="Find all compounds with formula C3H6O"/>
              </a:rPr>
              <a:t>C</a:t>
            </a:r>
            <a:r>
              <a:rPr lang="en-US" altLang="en-US" b="1" baseline="-25000" dirty="0">
                <a:hlinkClick r:id="rId2" tooltip="Find all compounds with formula C3H6O"/>
              </a:rPr>
              <a:t>3</a:t>
            </a:r>
            <a:r>
              <a:rPr lang="en-US" altLang="en-US" b="1" dirty="0">
                <a:hlinkClick r:id="rId2" tooltip="Find all compounds with formula C3H6O"/>
              </a:rPr>
              <a:t>H</a:t>
            </a:r>
            <a:r>
              <a:rPr lang="en-US" altLang="en-US" b="1" baseline="-25000" dirty="0">
                <a:hlinkClick r:id="rId2" tooltip="Find all compounds with formula C3H6O"/>
              </a:rPr>
              <a:t>6</a:t>
            </a:r>
            <a:r>
              <a:rPr lang="en-US" altLang="en-US" b="1" dirty="0">
                <a:hlinkClick r:id="rId2" tooltip="Find all compounds with formula C3H6O"/>
              </a:rPr>
              <a:t>O</a:t>
            </a:r>
            <a:r>
              <a:rPr lang="en-US" altLang="en-US" b="1" dirty="0"/>
              <a:t>) </a:t>
            </a:r>
            <a:r>
              <a:rPr lang="en-US" altLang="en-US" dirty="0"/>
              <a:t>or trade names.  This is the USC waste tag provided by USC EH&amp;S.</a:t>
            </a:r>
          </a:p>
          <a:p>
            <a:pPr lvl="1">
              <a:buFont typeface="Arial" panose="020B0604020202020204" pitchFamily="34" charset="0"/>
              <a:buChar char="•"/>
              <a:defRPr/>
            </a:pPr>
            <a:r>
              <a:rPr lang="en-US" altLang="en-US" dirty="0"/>
              <a:t>Indicate all chemical hazards of the waste in the container</a:t>
            </a:r>
          </a:p>
          <a:p>
            <a:pPr>
              <a:defRPr/>
            </a:pPr>
            <a:endParaRPr lang="en-US" altLang="en-US" dirty="0"/>
          </a:p>
        </p:txBody>
      </p:sp>
      <p:sp>
        <p:nvSpPr>
          <p:cNvPr id="4" name="Date Placeholder 3"/>
          <p:cNvSpPr>
            <a:spLocks noGrp="1"/>
          </p:cNvSpPr>
          <p:nvPr>
            <p:ph type="dt" sz="quarter" idx="10"/>
          </p:nvPr>
        </p:nvSpPr>
        <p:spPr/>
        <p:txBody>
          <a:bodyPr/>
          <a:lstStyle/>
          <a:p>
            <a:pPr>
              <a:defRPr/>
            </a:pPr>
            <a:fld id="{8D3A841D-7793-4F11-81B7-EA9BD9AA8413}" type="datetime1">
              <a:rPr lang="en-US" smtClean="0"/>
              <a:pPr>
                <a:defRPr/>
              </a:pPr>
              <a:t>11/1/2019</a:t>
            </a:fld>
            <a:endParaRPr lang="en-US" dirty="0"/>
          </a:p>
        </p:txBody>
      </p:sp>
      <p:grpSp>
        <p:nvGrpSpPr>
          <p:cNvPr id="24580" name="Group 8"/>
          <p:cNvGrpSpPr>
            <a:grpSpLocks/>
          </p:cNvGrpSpPr>
          <p:nvPr/>
        </p:nvGrpSpPr>
        <p:grpSpPr bwMode="auto">
          <a:xfrm>
            <a:off x="152400" y="80963"/>
            <a:ext cx="8812213" cy="1179512"/>
            <a:chOff x="152400" y="80963"/>
            <a:chExt cx="8812213" cy="1179512"/>
          </a:xfrm>
        </p:grpSpPr>
        <p:pic>
          <p:nvPicPr>
            <p:cNvPr id="245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4"/>
            <a:srcRect/>
            <a:stretch>
              <a:fillRect/>
            </a:stretch>
          </p:blipFill>
          <p:spPr bwMode="auto">
            <a:xfrm>
              <a:off x="7834313" y="80963"/>
              <a:ext cx="1130300" cy="1179512"/>
            </a:xfrm>
            <a:prstGeom prst="rect">
              <a:avLst/>
            </a:prstGeom>
            <a:noFill/>
            <a:ln>
              <a:noFill/>
            </a:ln>
            <a:effectLst>
              <a:softEdge rad="0"/>
            </a:effectLst>
          </p:spPr>
        </p:pic>
        <p:pic>
          <p:nvPicPr>
            <p:cNvPr id="24583" name="Picture 11" descr="A close up of a logo&#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lstStyle/>
          <a:p>
            <a:pPr marL="136525" indent="0" algn="ctr">
              <a:buFont typeface="Wingdings 2" panose="05020102010507070707" pitchFamily="18" charset="2"/>
              <a:buNone/>
            </a:pPr>
            <a:r>
              <a:rPr lang="en-US" altLang="en-US" b="1" u="sng" smtClean="0"/>
              <a:t>USC Pre-printed Waste Labels</a:t>
            </a:r>
          </a:p>
        </p:txBody>
      </p:sp>
      <p:sp>
        <p:nvSpPr>
          <p:cNvPr id="4" name="Date Placeholder 3"/>
          <p:cNvSpPr>
            <a:spLocks noGrp="1"/>
          </p:cNvSpPr>
          <p:nvPr>
            <p:ph type="dt" sz="quarter" idx="10"/>
          </p:nvPr>
        </p:nvSpPr>
        <p:spPr/>
        <p:txBody>
          <a:bodyPr/>
          <a:lstStyle/>
          <a:p>
            <a:pPr>
              <a:defRPr/>
            </a:pPr>
            <a:fld id="{20270B36-6818-4A23-B2CB-D1B4827E7605}" type="datetime1">
              <a:rPr lang="en-US" smtClean="0"/>
              <a:pPr>
                <a:defRPr/>
              </a:pPr>
              <a:t>11/1/2019</a:t>
            </a:fld>
            <a:endParaRPr lang="en-US" dirty="0"/>
          </a:p>
        </p:txBody>
      </p:sp>
      <p:grpSp>
        <p:nvGrpSpPr>
          <p:cNvPr id="25604" name="Group 8"/>
          <p:cNvGrpSpPr>
            <a:grpSpLocks/>
          </p:cNvGrpSpPr>
          <p:nvPr/>
        </p:nvGrpSpPr>
        <p:grpSpPr bwMode="auto">
          <a:xfrm>
            <a:off x="152400" y="80963"/>
            <a:ext cx="8812213" cy="1179512"/>
            <a:chOff x="152400" y="80963"/>
            <a:chExt cx="8812213" cy="1179512"/>
          </a:xfrm>
        </p:grpSpPr>
        <p:pic>
          <p:nvPicPr>
            <p:cNvPr id="256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25609"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05" name="Picture 8" descr="A screenshot of a cell phone screen with text&#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 y="2428875"/>
            <a:ext cx="361632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2" descr="A screenshot of a cell phone&#10;&#10;Description automatically genera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270125"/>
            <a:ext cx="23304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p:txBody>
          <a:bodyPr/>
          <a:lstStyle/>
          <a:p>
            <a:pPr marL="136525" indent="0" algn="ctr">
              <a:buFont typeface="Wingdings 2" panose="05020102010507070707" pitchFamily="18" charset="2"/>
              <a:buNone/>
              <a:defRPr/>
            </a:pPr>
            <a:r>
              <a:rPr lang="en-US" altLang="en-US" b="1" u="sng" dirty="0"/>
              <a:t>Off-Spec Waste / Rejected Waste</a:t>
            </a:r>
          </a:p>
          <a:p>
            <a:pPr>
              <a:buClrTx/>
              <a:buFont typeface="Arial" panose="020B0604020202020204" pitchFamily="34" charset="0"/>
              <a:buChar char="•"/>
              <a:defRPr/>
            </a:pPr>
            <a:r>
              <a:rPr lang="en-US" altLang="en-US" sz="2600" dirty="0"/>
              <a:t>Off-spec waste will not be picked up</a:t>
            </a:r>
          </a:p>
          <a:p>
            <a:pPr marL="136525" indent="0">
              <a:buClrTx/>
              <a:buFont typeface="Wingdings 2" panose="05020102010507070707" pitchFamily="18" charset="2"/>
              <a:buNone/>
              <a:defRPr/>
            </a:pPr>
            <a:r>
              <a:rPr lang="en-US" altLang="en-US" sz="2600" dirty="0"/>
              <a:t>	ex. Unlabeled container</a:t>
            </a:r>
          </a:p>
          <a:p>
            <a:pPr marL="136525" indent="0">
              <a:buClrTx/>
              <a:buFont typeface="Wingdings 2" panose="05020102010507070707" pitchFamily="18" charset="2"/>
              <a:buNone/>
              <a:defRPr/>
            </a:pPr>
            <a:r>
              <a:rPr lang="en-US" altLang="en-US" sz="2600" dirty="0"/>
              <a:t>	      Glass container</a:t>
            </a:r>
          </a:p>
          <a:p>
            <a:pPr marL="1371600" indent="-1235075">
              <a:buClrTx/>
              <a:buFont typeface="Wingdings 2" panose="05020102010507070707" pitchFamily="18" charset="2"/>
              <a:buNone/>
              <a:defRPr/>
            </a:pPr>
            <a:r>
              <a:rPr lang="en-US" altLang="en-US" sz="2600" dirty="0"/>
              <a:t>	Incorrect constituents</a:t>
            </a:r>
          </a:p>
          <a:p>
            <a:pPr marL="1371600" indent="-1235075">
              <a:buClrTx/>
              <a:buFont typeface="Wingdings 2" panose="05020102010507070707" pitchFamily="18" charset="2"/>
              <a:buNone/>
              <a:defRPr/>
            </a:pPr>
            <a:r>
              <a:rPr lang="en-US" altLang="en-US" sz="2600" dirty="0"/>
              <a:t>	Missing information</a:t>
            </a:r>
          </a:p>
          <a:p>
            <a:pPr>
              <a:buClrTx/>
              <a:buFont typeface="Arial" panose="020B0604020202020204" pitchFamily="34" charset="0"/>
              <a:buChar char="•"/>
              <a:defRPr/>
            </a:pPr>
            <a:r>
              <a:rPr lang="en-US" altLang="en-US" sz="2600" dirty="0"/>
              <a:t>A rejection sticker will be placed on any off-spec container and the container will be left in the lab.  Email the HW Manager once the issue has been corrected and your container will be picked up.  </a:t>
            </a:r>
          </a:p>
        </p:txBody>
      </p:sp>
      <p:sp>
        <p:nvSpPr>
          <p:cNvPr id="4" name="Date Placeholder 3"/>
          <p:cNvSpPr>
            <a:spLocks noGrp="1"/>
          </p:cNvSpPr>
          <p:nvPr>
            <p:ph type="dt" sz="quarter" idx="10"/>
          </p:nvPr>
        </p:nvSpPr>
        <p:spPr/>
        <p:txBody>
          <a:bodyPr/>
          <a:lstStyle/>
          <a:p>
            <a:pPr>
              <a:defRPr/>
            </a:pPr>
            <a:fld id="{20270B36-6818-4A23-B2CB-D1B4827E7605}" type="datetime1">
              <a:rPr lang="en-US" smtClean="0"/>
              <a:pPr>
                <a:defRPr/>
              </a:pPr>
              <a:t>11/1/2019</a:t>
            </a:fld>
            <a:endParaRPr lang="en-US" dirty="0"/>
          </a:p>
        </p:txBody>
      </p:sp>
      <p:grpSp>
        <p:nvGrpSpPr>
          <p:cNvPr id="26628" name="Group 8"/>
          <p:cNvGrpSpPr>
            <a:grpSpLocks/>
          </p:cNvGrpSpPr>
          <p:nvPr/>
        </p:nvGrpSpPr>
        <p:grpSpPr bwMode="auto">
          <a:xfrm>
            <a:off x="152400" y="80963"/>
            <a:ext cx="8812213" cy="1179512"/>
            <a:chOff x="152400" y="80963"/>
            <a:chExt cx="8812213" cy="1179512"/>
          </a:xfrm>
        </p:grpSpPr>
        <p:pic>
          <p:nvPicPr>
            <p:cNvPr id="266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26631"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369888" y="1539875"/>
            <a:ext cx="4441825" cy="4597400"/>
          </a:xfrm>
        </p:spPr>
        <p:txBody>
          <a:bodyPr/>
          <a:lstStyle/>
          <a:p>
            <a:pPr marL="136525" indent="0" algn="ctr">
              <a:buFont typeface="Wingdings 2" panose="05020102010507070707" pitchFamily="18" charset="2"/>
              <a:buNone/>
            </a:pPr>
            <a:r>
              <a:rPr lang="en-US" altLang="en-US" b="1" u="sng" smtClean="0"/>
              <a:t>What’s wrong?</a:t>
            </a:r>
          </a:p>
          <a:p>
            <a:pPr marL="136525" indent="0" algn="ctr">
              <a:buFont typeface="Wingdings 2" panose="05020102010507070707" pitchFamily="18" charset="2"/>
              <a:buNone/>
            </a:pPr>
            <a:endParaRPr lang="en-US" altLang="en-US" b="1" u="sng" smtClean="0"/>
          </a:p>
          <a:p>
            <a:pPr marL="136525" indent="0" algn="ctr">
              <a:buFont typeface="Wingdings 2" panose="05020102010507070707" pitchFamily="18" charset="2"/>
              <a:buNone/>
            </a:pPr>
            <a:endParaRPr lang="en-US" altLang="en-US" b="1" u="sng" smtClean="0"/>
          </a:p>
          <a:p>
            <a:pPr marL="136525" indent="0" algn="ctr">
              <a:buFont typeface="Wingdings 2" panose="05020102010507070707" pitchFamily="18" charset="2"/>
              <a:buNone/>
            </a:pPr>
            <a:r>
              <a:rPr lang="en-US" altLang="en-US" smtClean="0"/>
              <a:t>Hint, look at obvious</a:t>
            </a:r>
          </a:p>
          <a:p>
            <a:pPr marL="136525" indent="0" algn="ctr">
              <a:buFont typeface="Wingdings 2" panose="05020102010507070707" pitchFamily="18" charset="2"/>
              <a:buNone/>
            </a:pPr>
            <a:endParaRPr lang="en-US" altLang="en-US" b="1" u="sng" smtClean="0"/>
          </a:p>
        </p:txBody>
      </p:sp>
      <p:sp>
        <p:nvSpPr>
          <p:cNvPr id="4" name="Date Placeholder 3"/>
          <p:cNvSpPr>
            <a:spLocks noGrp="1"/>
          </p:cNvSpPr>
          <p:nvPr>
            <p:ph type="dt" sz="quarter" idx="10"/>
          </p:nvPr>
        </p:nvSpPr>
        <p:spPr/>
        <p:txBody>
          <a:bodyPr/>
          <a:lstStyle/>
          <a:p>
            <a:pPr>
              <a:defRPr/>
            </a:pPr>
            <a:fld id="{20270B36-6818-4A23-B2CB-D1B4827E7605}" type="datetime1">
              <a:rPr lang="en-US" smtClean="0"/>
              <a:pPr>
                <a:defRPr/>
              </a:pPr>
              <a:t>11/1/2019</a:t>
            </a:fld>
            <a:endParaRPr lang="en-US" dirty="0"/>
          </a:p>
        </p:txBody>
      </p:sp>
      <p:grpSp>
        <p:nvGrpSpPr>
          <p:cNvPr id="27652" name="Group 8"/>
          <p:cNvGrpSpPr>
            <a:grpSpLocks/>
          </p:cNvGrpSpPr>
          <p:nvPr/>
        </p:nvGrpSpPr>
        <p:grpSpPr bwMode="auto">
          <a:xfrm>
            <a:off x="152400" y="80963"/>
            <a:ext cx="8812213" cy="1179512"/>
            <a:chOff x="152400" y="80963"/>
            <a:chExt cx="8812213" cy="1179512"/>
          </a:xfrm>
        </p:grpSpPr>
        <p:pic>
          <p:nvPicPr>
            <p:cNvPr id="276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27656"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53" name="Picture 9" descr="A picture containing indoor, wall, person, sitting&#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2788" y="1519238"/>
            <a:ext cx="365760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12763" y="1524000"/>
            <a:ext cx="8451850" cy="4379913"/>
          </a:xfrm>
        </p:spPr>
        <p:txBody>
          <a:bodyPr/>
          <a:lstStyle/>
          <a:p>
            <a:pPr marL="136525" indent="0" algn="ctr" eaLnBrk="1" hangingPunct="1">
              <a:lnSpc>
                <a:spcPct val="90000"/>
              </a:lnSpc>
              <a:buFont typeface="Wingdings 2" panose="05020102010507070707" pitchFamily="18" charset="2"/>
              <a:buNone/>
              <a:defRPr/>
            </a:pPr>
            <a:r>
              <a:rPr lang="en-US" altLang="en-US" sz="3300" dirty="0"/>
              <a:t>“Why do we have to take this class?” </a:t>
            </a:r>
          </a:p>
          <a:p>
            <a:pPr marL="136525" indent="0" eaLnBrk="1" hangingPunct="1">
              <a:lnSpc>
                <a:spcPct val="90000"/>
              </a:lnSpc>
              <a:buClrTx/>
              <a:buFont typeface="Wingdings 2" panose="05020102010507070707" pitchFamily="18" charset="2"/>
              <a:buNone/>
              <a:defRPr/>
            </a:pPr>
            <a:endParaRPr lang="en-US" altLang="en-US" sz="3300" dirty="0"/>
          </a:p>
          <a:p>
            <a:pPr marL="136525" indent="0" eaLnBrk="1" hangingPunct="1">
              <a:lnSpc>
                <a:spcPct val="90000"/>
              </a:lnSpc>
              <a:buClrTx/>
              <a:buFont typeface="Wingdings 2" panose="05020102010507070707" pitchFamily="18" charset="2"/>
              <a:buNone/>
              <a:defRPr/>
            </a:pPr>
            <a:r>
              <a:rPr lang="en-US" altLang="en-US" sz="3300" dirty="0"/>
              <a:t>	</a:t>
            </a:r>
            <a:r>
              <a:rPr lang="en-US" altLang="en-US" sz="3300" b="1" dirty="0"/>
              <a:t>It’s the Law and for your safety!</a:t>
            </a:r>
          </a:p>
          <a:p>
            <a:pPr algn="ctr" eaLnBrk="1" hangingPunct="1">
              <a:lnSpc>
                <a:spcPct val="90000"/>
              </a:lnSpc>
              <a:buFont typeface="Wingdings" panose="05000000000000000000" pitchFamily="2" charset="2"/>
              <a:buChar char="Ø"/>
              <a:defRPr/>
            </a:pPr>
            <a:endParaRPr lang="en-US" altLang="en-US" sz="1200" dirty="0"/>
          </a:p>
          <a:p>
            <a:pPr algn="ctr" eaLnBrk="1" hangingPunct="1">
              <a:lnSpc>
                <a:spcPct val="90000"/>
              </a:lnSpc>
              <a:buFont typeface="Wingdings" panose="05000000000000000000" pitchFamily="2" charset="2"/>
              <a:buNone/>
              <a:defRPr/>
            </a:pPr>
            <a:r>
              <a:rPr lang="en-US" altLang="en-US" sz="3300" dirty="0"/>
              <a:t>	</a:t>
            </a:r>
          </a:p>
          <a:p>
            <a:pPr algn="ctr" eaLnBrk="1" hangingPunct="1">
              <a:lnSpc>
                <a:spcPct val="90000"/>
              </a:lnSpc>
              <a:buFont typeface="Wingdings" panose="05000000000000000000" pitchFamily="2" charset="2"/>
              <a:buNone/>
              <a:defRPr/>
            </a:pPr>
            <a:r>
              <a:rPr lang="en-US" altLang="en-US" sz="3300" dirty="0"/>
              <a:t>“How often do I take this training?”</a:t>
            </a:r>
          </a:p>
          <a:p>
            <a:pPr algn="ctr" eaLnBrk="1" hangingPunct="1">
              <a:lnSpc>
                <a:spcPct val="90000"/>
              </a:lnSpc>
              <a:buFont typeface="Wingdings" panose="05000000000000000000" pitchFamily="2" charset="2"/>
              <a:buNone/>
              <a:defRPr/>
            </a:pPr>
            <a:endParaRPr lang="en-US" altLang="en-US" sz="3300" dirty="0"/>
          </a:p>
          <a:p>
            <a:pPr algn="ctr" eaLnBrk="1" hangingPunct="1">
              <a:lnSpc>
                <a:spcPct val="90000"/>
              </a:lnSpc>
              <a:buFont typeface="Wingdings" panose="05000000000000000000" pitchFamily="2" charset="2"/>
              <a:buNone/>
              <a:defRPr/>
            </a:pPr>
            <a:r>
              <a:rPr lang="en-US" altLang="en-US" sz="3300" b="1" dirty="0"/>
              <a:t>Annually</a:t>
            </a:r>
            <a:endParaRPr lang="en-US" altLang="en-US" b="1" dirty="0"/>
          </a:p>
        </p:txBody>
      </p:sp>
      <p:sp>
        <p:nvSpPr>
          <p:cNvPr id="15364" name="Date Placeholder 3"/>
          <p:cNvSpPr>
            <a:spLocks noGrp="1"/>
          </p:cNvSpPr>
          <p:nvPr>
            <p:ph type="dt" sz="quarter" idx="10"/>
          </p:nvPr>
        </p:nvSpPr>
        <p:spPr bwMode="auto">
          <a:ln>
            <a:miter lim="800000"/>
            <a:headEnd/>
            <a:tailEnd/>
          </a:ln>
        </p:spPr>
        <p:txBody>
          <a:bodyPr wrap="square" lIns="91440" tIns="45720" rIns="91440" bIns="45720" numCol="1" anchorCtr="0" compatLnSpc="1">
            <a:prstTxWarp prst="textNoShape">
              <a:avLst/>
            </a:prstTxWarp>
          </a:bodyPr>
          <a:lstStyle/>
          <a:p>
            <a:pPr>
              <a:defRPr/>
            </a:pPr>
            <a:fld id="{D9BEBA0F-F0CC-4E34-A742-DFFDFB53AEC9}" type="datetime1">
              <a:rPr lang="en-US"/>
              <a:pPr>
                <a:defRPr/>
              </a:pPr>
              <a:t>11/1/2019</a:t>
            </a:fld>
            <a:endParaRPr lang="en-US" dirty="0"/>
          </a:p>
        </p:txBody>
      </p:sp>
      <p:grpSp>
        <p:nvGrpSpPr>
          <p:cNvPr id="6148" name="Group 6"/>
          <p:cNvGrpSpPr>
            <a:grpSpLocks/>
          </p:cNvGrpSpPr>
          <p:nvPr/>
        </p:nvGrpSpPr>
        <p:grpSpPr bwMode="auto">
          <a:xfrm>
            <a:off x="152400" y="80963"/>
            <a:ext cx="8812213" cy="1179512"/>
            <a:chOff x="152400" y="80963"/>
            <a:chExt cx="8812213" cy="1179512"/>
          </a:xfrm>
        </p:grpSpPr>
        <p:pic>
          <p:nvPicPr>
            <p:cNvPr id="61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9" name="Picture 6" descr="A picture containing yellow, indoor&#10;&#10;Description automatically generated"/>
            <p:cNvPicPr>
              <a:picLocks noChangeAspect="1" noChangeArrowheads="1"/>
            </p:cNvPicPr>
            <p:nvPr/>
          </p:nvPicPr>
          <p:blipFill>
            <a:blip r:embed="rId4"/>
            <a:srcRect/>
            <a:stretch>
              <a:fillRect/>
            </a:stretch>
          </p:blipFill>
          <p:spPr bwMode="auto">
            <a:xfrm>
              <a:off x="7834313" y="80963"/>
              <a:ext cx="1130300" cy="1179512"/>
            </a:xfrm>
            <a:prstGeom prst="rect">
              <a:avLst/>
            </a:prstGeom>
            <a:noFill/>
            <a:ln>
              <a:noFill/>
            </a:ln>
            <a:effectLst>
              <a:softEdge rad="0"/>
            </a:effectLst>
          </p:spPr>
        </p:pic>
        <p:pic>
          <p:nvPicPr>
            <p:cNvPr id="6151" name="Picture 9" descr="A close up of a logo&#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7171">
                                            <p:txEl>
                                              <p:pRg st="5" end="5"/>
                                            </p:txEl>
                                          </p:spTgt>
                                        </p:tgtEl>
                                        <p:attrNameLst>
                                          <p:attrName>style.visibility</p:attrName>
                                        </p:attrNameLst>
                                      </p:cBhvr>
                                      <p:to>
                                        <p:strVal val="visible"/>
                                      </p:to>
                                    </p:set>
                                    <p:animEffect transition="in" filter="fade">
                                      <p:cBhvr>
                                        <p:cTn id="11" dur="500"/>
                                        <p:tgtEl>
                                          <p:spTgt spid="7171">
                                            <p:txEl>
                                              <p:pRg st="5" end="5"/>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369888" y="1539875"/>
            <a:ext cx="4441825" cy="4597400"/>
          </a:xfrm>
        </p:spPr>
        <p:txBody>
          <a:bodyPr/>
          <a:lstStyle/>
          <a:p>
            <a:pPr marL="136525" indent="0" algn="ctr">
              <a:buFont typeface="Wingdings 2" panose="05020102010507070707" pitchFamily="18" charset="2"/>
              <a:buNone/>
            </a:pPr>
            <a:r>
              <a:rPr lang="en-US" altLang="en-US" b="1" u="sng" smtClean="0"/>
              <a:t>What’s wrong?</a:t>
            </a:r>
          </a:p>
          <a:p>
            <a:pPr marL="136525" indent="0" algn="ctr">
              <a:buFont typeface="Wingdings 2" panose="05020102010507070707" pitchFamily="18" charset="2"/>
              <a:buNone/>
            </a:pPr>
            <a:endParaRPr lang="en-US" altLang="en-US" b="1" u="sng" smtClean="0"/>
          </a:p>
          <a:p>
            <a:pPr marL="136525" indent="0" algn="ctr">
              <a:buFont typeface="Wingdings 2" panose="05020102010507070707" pitchFamily="18" charset="2"/>
              <a:buNone/>
            </a:pPr>
            <a:r>
              <a:rPr lang="en-US" altLang="en-US" smtClean="0"/>
              <a:t>What makes it acidic?</a:t>
            </a:r>
          </a:p>
          <a:p>
            <a:pPr marL="136525" indent="0" algn="ctr">
              <a:buFont typeface="Wingdings 2" panose="05020102010507070707" pitchFamily="18" charset="2"/>
              <a:buNone/>
            </a:pPr>
            <a:endParaRPr lang="en-US" altLang="en-US" smtClean="0"/>
          </a:p>
          <a:p>
            <a:pPr marL="136525" indent="0" algn="ctr">
              <a:buFont typeface="Wingdings 2" panose="05020102010507070707" pitchFamily="18" charset="2"/>
              <a:buNone/>
            </a:pPr>
            <a:endParaRPr lang="en-US" altLang="en-US" smtClean="0"/>
          </a:p>
          <a:p>
            <a:pPr marL="136525" indent="0" algn="ctr">
              <a:buFont typeface="Wingdings 2" panose="05020102010507070707" pitchFamily="18" charset="2"/>
              <a:buNone/>
            </a:pPr>
            <a:endParaRPr lang="en-US" altLang="en-US" smtClean="0"/>
          </a:p>
          <a:p>
            <a:pPr marL="136525" indent="0" algn="ctr">
              <a:buFont typeface="Wingdings 2" panose="05020102010507070707" pitchFamily="18" charset="2"/>
              <a:buNone/>
            </a:pPr>
            <a:r>
              <a:rPr lang="en-US" altLang="en-US" smtClean="0"/>
              <a:t>Does it equal 100%?</a:t>
            </a:r>
          </a:p>
        </p:txBody>
      </p:sp>
      <p:sp>
        <p:nvSpPr>
          <p:cNvPr id="4" name="Date Placeholder 3"/>
          <p:cNvSpPr>
            <a:spLocks noGrp="1"/>
          </p:cNvSpPr>
          <p:nvPr>
            <p:ph type="dt" sz="quarter" idx="10"/>
          </p:nvPr>
        </p:nvSpPr>
        <p:spPr/>
        <p:txBody>
          <a:bodyPr/>
          <a:lstStyle/>
          <a:p>
            <a:pPr>
              <a:defRPr/>
            </a:pPr>
            <a:fld id="{20270B36-6818-4A23-B2CB-D1B4827E7605}" type="datetime1">
              <a:rPr lang="en-US" smtClean="0"/>
              <a:pPr>
                <a:defRPr/>
              </a:pPr>
              <a:t>11/1/2019</a:t>
            </a:fld>
            <a:endParaRPr lang="en-US" dirty="0"/>
          </a:p>
        </p:txBody>
      </p:sp>
      <p:grpSp>
        <p:nvGrpSpPr>
          <p:cNvPr id="28676" name="Group 8"/>
          <p:cNvGrpSpPr>
            <a:grpSpLocks/>
          </p:cNvGrpSpPr>
          <p:nvPr/>
        </p:nvGrpSpPr>
        <p:grpSpPr bwMode="auto">
          <a:xfrm>
            <a:off x="152400" y="80963"/>
            <a:ext cx="8812213" cy="1179512"/>
            <a:chOff x="152400" y="80963"/>
            <a:chExt cx="8812213" cy="1179512"/>
          </a:xfrm>
        </p:grpSpPr>
        <p:pic>
          <p:nvPicPr>
            <p:cNvPr id="286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28684"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77" name="Picture 9" descr="A picture containing indoor, wall, person, sitting&#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2788" y="1519238"/>
            <a:ext cx="365760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8" name="Group 13"/>
          <p:cNvGrpSpPr>
            <a:grpSpLocks/>
          </p:cNvGrpSpPr>
          <p:nvPr/>
        </p:nvGrpSpPr>
        <p:grpSpPr bwMode="auto">
          <a:xfrm>
            <a:off x="2362200" y="3276600"/>
            <a:ext cx="4495800" cy="1524000"/>
            <a:chOff x="2362200" y="3276600"/>
            <a:chExt cx="4495800" cy="1524000"/>
          </a:xfrm>
        </p:grpSpPr>
        <p:cxnSp>
          <p:nvCxnSpPr>
            <p:cNvPr id="3" name="Straight Arrow Connector 2"/>
            <p:cNvCxnSpPr/>
            <p:nvPr/>
          </p:nvCxnSpPr>
          <p:spPr>
            <a:xfrm>
              <a:off x="2362200" y="3276600"/>
              <a:ext cx="2895600" cy="1219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5257800" y="4343400"/>
              <a:ext cx="1600200" cy="457200"/>
            </a:xfrm>
            <a:prstGeom prst="rect">
              <a:avLst/>
            </a:prstGeom>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n>
                  <a:solidFill>
                    <a:schemeClr val="tx2"/>
                  </a:solidFill>
                </a:ln>
              </a:endParaRPr>
            </a:p>
          </p:txBody>
        </p:sp>
      </p:grpSp>
      <p:sp>
        <p:nvSpPr>
          <p:cNvPr id="12" name="Oval 11"/>
          <p:cNvSpPr/>
          <p:nvPr/>
        </p:nvSpPr>
        <p:spPr>
          <a:xfrm>
            <a:off x="6770688" y="2933700"/>
            <a:ext cx="914400" cy="762000"/>
          </a:xfrm>
          <a:prstGeom prst="ellipse">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369888" y="1524000"/>
            <a:ext cx="4441825" cy="4598988"/>
          </a:xfrm>
        </p:spPr>
        <p:txBody>
          <a:bodyPr/>
          <a:lstStyle/>
          <a:p>
            <a:pPr marL="136525" indent="0" algn="ctr">
              <a:buFont typeface="Wingdings 2" panose="05020102010507070707" pitchFamily="18" charset="2"/>
              <a:buNone/>
            </a:pPr>
            <a:r>
              <a:rPr lang="en-US" altLang="en-US" b="1" u="sng" smtClean="0"/>
              <a:t>What’s wrong?</a:t>
            </a:r>
          </a:p>
          <a:p>
            <a:pPr marL="136525" indent="0" algn="ctr">
              <a:buFont typeface="Wingdings 2" panose="05020102010507070707" pitchFamily="18" charset="2"/>
              <a:buNone/>
            </a:pPr>
            <a:endParaRPr lang="en-US" altLang="en-US" b="1" u="sng" smtClean="0"/>
          </a:p>
          <a:p>
            <a:pPr marL="136525" indent="0" algn="ctr">
              <a:buFont typeface="Wingdings 2" panose="05020102010507070707" pitchFamily="18" charset="2"/>
              <a:buNone/>
            </a:pPr>
            <a:endParaRPr lang="en-US" altLang="en-US" b="1" u="sng" smtClean="0"/>
          </a:p>
          <a:p>
            <a:pPr marL="136525" indent="0" algn="ctr">
              <a:buFont typeface="Wingdings 2" panose="05020102010507070707" pitchFamily="18" charset="2"/>
              <a:buNone/>
            </a:pPr>
            <a:r>
              <a:rPr lang="en-US" altLang="en-US" smtClean="0"/>
              <a:t>Hint, look at obvious</a:t>
            </a:r>
          </a:p>
          <a:p>
            <a:pPr marL="136525" indent="0" algn="ctr">
              <a:buFont typeface="Wingdings 2" panose="05020102010507070707" pitchFamily="18" charset="2"/>
              <a:buNone/>
            </a:pPr>
            <a:endParaRPr lang="en-US" altLang="en-US" b="1" u="sng" smtClean="0"/>
          </a:p>
        </p:txBody>
      </p:sp>
      <p:sp>
        <p:nvSpPr>
          <p:cNvPr id="4" name="Date Placeholder 3"/>
          <p:cNvSpPr>
            <a:spLocks noGrp="1"/>
          </p:cNvSpPr>
          <p:nvPr>
            <p:ph type="dt" sz="quarter" idx="10"/>
          </p:nvPr>
        </p:nvSpPr>
        <p:spPr/>
        <p:txBody>
          <a:bodyPr/>
          <a:lstStyle/>
          <a:p>
            <a:pPr>
              <a:defRPr/>
            </a:pPr>
            <a:fld id="{20270B36-6818-4A23-B2CB-D1B4827E7605}" type="datetime1">
              <a:rPr lang="en-US" smtClean="0"/>
              <a:pPr>
                <a:defRPr/>
              </a:pPr>
              <a:t>11/1/2019</a:t>
            </a:fld>
            <a:endParaRPr lang="en-US" dirty="0"/>
          </a:p>
        </p:txBody>
      </p:sp>
      <p:grpSp>
        <p:nvGrpSpPr>
          <p:cNvPr id="29700" name="Group 8"/>
          <p:cNvGrpSpPr>
            <a:grpSpLocks/>
          </p:cNvGrpSpPr>
          <p:nvPr/>
        </p:nvGrpSpPr>
        <p:grpSpPr bwMode="auto">
          <a:xfrm>
            <a:off x="152400" y="80963"/>
            <a:ext cx="8812213" cy="1179512"/>
            <a:chOff x="152400" y="80963"/>
            <a:chExt cx="8812213" cy="1179512"/>
          </a:xfrm>
        </p:grpSpPr>
        <p:pic>
          <p:nvPicPr>
            <p:cNvPr id="297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29704"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701" name="Picture 10" descr="A picture containing indoor, wall&#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4863" y="1638300"/>
            <a:ext cx="4071937"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369888" y="1539875"/>
            <a:ext cx="4071937" cy="4597400"/>
          </a:xfrm>
        </p:spPr>
        <p:txBody>
          <a:bodyPr/>
          <a:lstStyle/>
          <a:p>
            <a:pPr marL="136525" indent="0" algn="ctr">
              <a:buFont typeface="Wingdings 2" panose="05020102010507070707" pitchFamily="18" charset="2"/>
              <a:buNone/>
            </a:pPr>
            <a:r>
              <a:rPr lang="en-US" altLang="en-US" b="1" u="sng" smtClean="0"/>
              <a:t>What’s wrong?</a:t>
            </a:r>
          </a:p>
          <a:p>
            <a:pPr marL="136525" indent="0" algn="ctr">
              <a:buFont typeface="Wingdings 2" panose="05020102010507070707" pitchFamily="18" charset="2"/>
              <a:buNone/>
            </a:pPr>
            <a:r>
              <a:rPr lang="en-US" altLang="en-US" sz="2400" smtClean="0"/>
              <a:t>Abbreviations DO NOT DO IT!!</a:t>
            </a:r>
          </a:p>
          <a:p>
            <a:pPr marL="136525" indent="0" algn="ctr">
              <a:buFont typeface="Wingdings 2" panose="05020102010507070707" pitchFamily="18" charset="2"/>
              <a:buNone/>
            </a:pPr>
            <a:r>
              <a:rPr lang="en-US" altLang="en-US" sz="2000" smtClean="0"/>
              <a:t>What is “AA waste and ICP waste”</a:t>
            </a:r>
          </a:p>
          <a:p>
            <a:pPr marL="136525" indent="0" algn="ctr">
              <a:buFont typeface="Wingdings 2" panose="05020102010507070707" pitchFamily="18" charset="2"/>
              <a:buNone/>
            </a:pPr>
            <a:endParaRPr lang="en-US" altLang="en-US" sz="2000" smtClean="0"/>
          </a:p>
          <a:p>
            <a:pPr marL="136525" indent="0" algn="ctr">
              <a:buFont typeface="Wingdings 2" panose="05020102010507070707" pitchFamily="18" charset="2"/>
              <a:buNone/>
            </a:pPr>
            <a:r>
              <a:rPr lang="en-US" altLang="en-US" sz="2000" smtClean="0"/>
              <a:t>Who does this belong to?</a:t>
            </a:r>
          </a:p>
          <a:p>
            <a:pPr marL="136525" indent="0" algn="ctr">
              <a:buFont typeface="Wingdings 2" panose="05020102010507070707" pitchFamily="18" charset="2"/>
              <a:buNone/>
            </a:pPr>
            <a:r>
              <a:rPr lang="en-US" altLang="en-US" sz="2000" smtClean="0"/>
              <a:t>Building?</a:t>
            </a:r>
          </a:p>
          <a:p>
            <a:pPr marL="136525" indent="0" algn="ctr">
              <a:buFont typeface="Wingdings 2" panose="05020102010507070707" pitchFamily="18" charset="2"/>
              <a:buNone/>
            </a:pPr>
            <a:r>
              <a:rPr lang="en-US" altLang="en-US" sz="2000" smtClean="0"/>
              <a:t>Totals?</a:t>
            </a:r>
          </a:p>
          <a:p>
            <a:pPr marL="136525" indent="0" algn="ctr">
              <a:buFont typeface="Wingdings 2" panose="05020102010507070707" pitchFamily="18" charset="2"/>
              <a:buNone/>
            </a:pPr>
            <a:r>
              <a:rPr lang="en-US" altLang="en-US" sz="2000" smtClean="0"/>
              <a:t>What makes it Acidic?</a:t>
            </a:r>
          </a:p>
        </p:txBody>
      </p:sp>
      <p:sp>
        <p:nvSpPr>
          <p:cNvPr id="4" name="Date Placeholder 3"/>
          <p:cNvSpPr>
            <a:spLocks noGrp="1"/>
          </p:cNvSpPr>
          <p:nvPr>
            <p:ph type="dt" sz="quarter" idx="10"/>
          </p:nvPr>
        </p:nvSpPr>
        <p:spPr/>
        <p:txBody>
          <a:bodyPr/>
          <a:lstStyle/>
          <a:p>
            <a:pPr>
              <a:defRPr/>
            </a:pPr>
            <a:fld id="{20270B36-6818-4A23-B2CB-D1B4827E7605}" type="datetime1">
              <a:rPr lang="en-US" smtClean="0"/>
              <a:pPr>
                <a:defRPr/>
              </a:pPr>
              <a:t>11/1/2019</a:t>
            </a:fld>
            <a:endParaRPr lang="en-US" dirty="0"/>
          </a:p>
        </p:txBody>
      </p:sp>
      <p:grpSp>
        <p:nvGrpSpPr>
          <p:cNvPr id="30724" name="Group 8"/>
          <p:cNvGrpSpPr>
            <a:grpSpLocks/>
          </p:cNvGrpSpPr>
          <p:nvPr/>
        </p:nvGrpSpPr>
        <p:grpSpPr bwMode="auto">
          <a:xfrm>
            <a:off x="152400" y="80963"/>
            <a:ext cx="8812213" cy="1179512"/>
            <a:chOff x="152400" y="80963"/>
            <a:chExt cx="8812213" cy="1179512"/>
          </a:xfrm>
        </p:grpSpPr>
        <p:pic>
          <p:nvPicPr>
            <p:cNvPr id="307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30730"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25" name="Picture 10" descr="A picture containing indoor, wall&#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4863" y="1638300"/>
            <a:ext cx="4071937"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a:cxnSpLocks/>
          </p:cNvCxnSpPr>
          <p:nvPr/>
        </p:nvCxnSpPr>
        <p:spPr>
          <a:xfrm>
            <a:off x="3810000" y="3657600"/>
            <a:ext cx="242411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Rectangle 11"/>
          <p:cNvSpPr/>
          <p:nvPr/>
        </p:nvSpPr>
        <p:spPr>
          <a:xfrm>
            <a:off x="6234113" y="3505200"/>
            <a:ext cx="1600200" cy="457200"/>
          </a:xfrm>
          <a:prstGeom prst="rect">
            <a:avLst/>
          </a:prstGeom>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n>
                <a:solidFill>
                  <a:schemeClr val="tx2"/>
                </a:solidFill>
              </a:ln>
            </a:endParaRPr>
          </a:p>
        </p:txBody>
      </p:sp>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7160" indent="0" algn="ctr" eaLnBrk="1" fontAlgn="auto" hangingPunct="1">
              <a:spcAft>
                <a:spcPts val="0"/>
              </a:spcAft>
              <a:buClr>
                <a:schemeClr val="accent1">
                  <a:shade val="75000"/>
                </a:schemeClr>
              </a:buClr>
              <a:buFont typeface="Wingdings 2" panose="05020102010507070707" pitchFamily="18" charset="2"/>
              <a:buNone/>
              <a:defRPr/>
            </a:pPr>
            <a:r>
              <a:rPr lang="en-US" b="1" u="sng" dirty="0"/>
              <a:t>Chemical Spills / Housekeeping</a:t>
            </a:r>
          </a:p>
          <a:p>
            <a:pPr marL="594360" indent="-457200" eaLnBrk="1" fontAlgn="auto" hangingPunct="1">
              <a:spcAft>
                <a:spcPts val="0"/>
              </a:spcAft>
              <a:buClrTx/>
              <a:buFont typeface="Arial" panose="020B0604020202020204" pitchFamily="34" charset="0"/>
              <a:buChar char="•"/>
              <a:defRPr/>
            </a:pPr>
            <a:r>
              <a:rPr lang="en-US" dirty="0"/>
              <a:t>Ensure that all waste is handled cautiously</a:t>
            </a:r>
          </a:p>
          <a:p>
            <a:pPr marL="594360" indent="-457200" eaLnBrk="1" fontAlgn="auto" hangingPunct="1">
              <a:spcAft>
                <a:spcPts val="0"/>
              </a:spcAft>
              <a:buClrTx/>
              <a:buFont typeface="Arial" panose="020B0604020202020204" pitchFamily="34" charset="0"/>
              <a:buChar char="•"/>
              <a:defRPr/>
            </a:pPr>
            <a:r>
              <a:rPr lang="en-US" dirty="0"/>
              <a:t>The laboratory is responsible for cleaning up all spills</a:t>
            </a:r>
          </a:p>
          <a:p>
            <a:pPr marL="594360" indent="-457200" eaLnBrk="1" fontAlgn="auto" hangingPunct="1">
              <a:spcAft>
                <a:spcPts val="0"/>
              </a:spcAft>
              <a:buClrTx/>
              <a:buFont typeface="Arial" panose="020B0604020202020204" pitchFamily="34" charset="0"/>
              <a:buChar char="•"/>
              <a:defRPr/>
            </a:pPr>
            <a:r>
              <a:rPr lang="en-US" dirty="0"/>
              <a:t>Spills must be cleaned up immediately</a:t>
            </a:r>
          </a:p>
          <a:p>
            <a:pPr marL="594360" indent="-457200" eaLnBrk="1" fontAlgn="auto" hangingPunct="1">
              <a:spcAft>
                <a:spcPts val="0"/>
              </a:spcAft>
              <a:buClrTx/>
              <a:buFont typeface="Arial" panose="020B0604020202020204" pitchFamily="34" charset="0"/>
              <a:buChar char="•"/>
              <a:defRPr/>
            </a:pPr>
            <a:r>
              <a:rPr lang="en-US" dirty="0"/>
              <a:t>Spilled materials that are contaminated with hazardous waste must be handled as hazardous waste </a:t>
            </a:r>
            <a:r>
              <a:rPr lang="en-US" sz="1800" dirty="0"/>
              <a:t>Ex. - Gloves, towels absorbent material, etc.</a:t>
            </a:r>
          </a:p>
          <a:p>
            <a:pPr marL="137160" indent="0" algn="ctr" eaLnBrk="1" fontAlgn="auto" hangingPunct="1">
              <a:spcAft>
                <a:spcPts val="0"/>
              </a:spcAft>
              <a:buClr>
                <a:schemeClr val="accent1">
                  <a:shade val="75000"/>
                </a:schemeClr>
              </a:buClr>
              <a:buFont typeface="Wingdings 2" panose="05020102010507070707" pitchFamily="18" charset="2"/>
              <a:buNone/>
              <a:defRPr/>
            </a:pPr>
            <a:r>
              <a:rPr lang="en-US" b="1" u="sng" dirty="0"/>
              <a:t>It is not the responsibility of custodial staff to clean up chemical spills!!</a:t>
            </a:r>
          </a:p>
        </p:txBody>
      </p:sp>
      <p:sp>
        <p:nvSpPr>
          <p:cNvPr id="4" name="Date Placeholder 3"/>
          <p:cNvSpPr>
            <a:spLocks noGrp="1"/>
          </p:cNvSpPr>
          <p:nvPr>
            <p:ph type="dt" sz="quarter" idx="10"/>
          </p:nvPr>
        </p:nvSpPr>
        <p:spPr/>
        <p:txBody>
          <a:bodyPr/>
          <a:lstStyle/>
          <a:p>
            <a:pPr>
              <a:defRPr/>
            </a:pPr>
            <a:fld id="{20270B36-6818-4A23-B2CB-D1B4827E7605}" type="datetime1">
              <a:rPr lang="en-US" smtClean="0"/>
              <a:pPr>
                <a:defRPr/>
              </a:pPr>
              <a:t>11/1/2019</a:t>
            </a:fld>
            <a:endParaRPr lang="en-US" dirty="0"/>
          </a:p>
        </p:txBody>
      </p:sp>
      <p:grpSp>
        <p:nvGrpSpPr>
          <p:cNvPr id="31748" name="Group 8"/>
          <p:cNvGrpSpPr>
            <a:grpSpLocks/>
          </p:cNvGrpSpPr>
          <p:nvPr/>
        </p:nvGrpSpPr>
        <p:grpSpPr bwMode="auto">
          <a:xfrm>
            <a:off x="152400" y="80963"/>
            <a:ext cx="8812213" cy="1179512"/>
            <a:chOff x="152400" y="80963"/>
            <a:chExt cx="8812213" cy="1179512"/>
          </a:xfrm>
        </p:grpSpPr>
        <p:pic>
          <p:nvPicPr>
            <p:cNvPr id="317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31751"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4725" y="1600200"/>
            <a:ext cx="7194550" cy="4708525"/>
          </a:xfrm>
        </p:spPr>
      </p:pic>
      <p:sp>
        <p:nvSpPr>
          <p:cNvPr id="4" name="Date Placeholder 3"/>
          <p:cNvSpPr>
            <a:spLocks noGrp="1"/>
          </p:cNvSpPr>
          <p:nvPr>
            <p:ph type="dt" sz="quarter" idx="10"/>
          </p:nvPr>
        </p:nvSpPr>
        <p:spPr/>
        <p:txBody>
          <a:bodyPr/>
          <a:lstStyle/>
          <a:p>
            <a:pPr>
              <a:defRPr/>
            </a:pPr>
            <a:fld id="{99508B25-DCE4-4F22-BCBC-05A51F6862DC}" type="datetime1">
              <a:rPr lang="en-US" smtClean="0"/>
              <a:pPr>
                <a:defRPr/>
              </a:pPr>
              <a:t>11/1/2019</a:t>
            </a:fld>
            <a:endParaRPr lang="en-US" dirty="0"/>
          </a:p>
        </p:txBody>
      </p:sp>
      <p:grpSp>
        <p:nvGrpSpPr>
          <p:cNvPr id="32772" name="Group 8"/>
          <p:cNvGrpSpPr>
            <a:grpSpLocks/>
          </p:cNvGrpSpPr>
          <p:nvPr/>
        </p:nvGrpSpPr>
        <p:grpSpPr bwMode="auto">
          <a:xfrm>
            <a:off x="152400" y="80963"/>
            <a:ext cx="8812213" cy="1179512"/>
            <a:chOff x="152400" y="80963"/>
            <a:chExt cx="8812213" cy="1179512"/>
          </a:xfrm>
        </p:grpSpPr>
        <p:pic>
          <p:nvPicPr>
            <p:cNvPr id="327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4"/>
            <a:srcRect/>
            <a:stretch>
              <a:fillRect/>
            </a:stretch>
          </p:blipFill>
          <p:spPr bwMode="auto">
            <a:xfrm>
              <a:off x="7834313" y="80963"/>
              <a:ext cx="1130300" cy="1179512"/>
            </a:xfrm>
            <a:prstGeom prst="rect">
              <a:avLst/>
            </a:prstGeom>
            <a:noFill/>
            <a:ln>
              <a:noFill/>
            </a:ln>
            <a:effectLst>
              <a:softEdge rad="0"/>
            </a:effectLst>
          </p:spPr>
        </p:pic>
        <p:pic>
          <p:nvPicPr>
            <p:cNvPr id="32775" name="Picture 11" descr="A close up of a logo&#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6525" indent="0" algn="ctr">
              <a:buFont typeface="Wingdings 2" panose="05020102010507070707" pitchFamily="18" charset="2"/>
              <a:buNone/>
              <a:defRPr/>
            </a:pPr>
            <a:r>
              <a:rPr lang="en-US" b="1" u="sng" dirty="0"/>
              <a:t>Waste Pick-up Procedures</a:t>
            </a:r>
          </a:p>
          <a:p>
            <a:pPr marL="594360" indent="-457200" eaLnBrk="1" fontAlgn="auto" hangingPunct="1">
              <a:spcAft>
                <a:spcPts val="0"/>
              </a:spcAft>
              <a:buClrTx/>
              <a:buFont typeface="Arial" panose="020B0604020202020204" pitchFamily="34" charset="0"/>
              <a:buChar char="•"/>
              <a:defRPr/>
            </a:pPr>
            <a:r>
              <a:rPr lang="en-US" dirty="0"/>
              <a:t>Requests must be made through the USC 	Hazardous Waste Database</a:t>
            </a:r>
          </a:p>
          <a:p>
            <a:pPr marL="480060" indent="-342900" algn="ctr" eaLnBrk="1" fontAlgn="auto" hangingPunct="1">
              <a:spcAft>
                <a:spcPts val="0"/>
              </a:spcAft>
              <a:buClr>
                <a:schemeClr val="accent1">
                  <a:shade val="75000"/>
                </a:schemeClr>
              </a:buClr>
              <a:buFont typeface="Arial" panose="020B0604020202020204" pitchFamily="34" charset="0"/>
              <a:buChar char="•"/>
              <a:defRPr/>
            </a:pPr>
            <a:r>
              <a:rPr lang="en-US" altLang="en-US" sz="2000" dirty="0"/>
              <a:t>The database can be found at:</a:t>
            </a:r>
          </a:p>
          <a:p>
            <a:pPr marL="480060" indent="-342900" algn="ctr" eaLnBrk="1" fontAlgn="auto" hangingPunct="1">
              <a:spcAft>
                <a:spcPts val="0"/>
              </a:spcAft>
              <a:buClr>
                <a:schemeClr val="accent1">
                  <a:shade val="75000"/>
                </a:schemeClr>
              </a:buClr>
              <a:buFont typeface="Arial" panose="020B0604020202020204" pitchFamily="34" charset="0"/>
              <a:buChar char="•"/>
              <a:defRPr/>
            </a:pPr>
            <a:r>
              <a:rPr lang="en-US" sz="2400" i="1" dirty="0">
                <a:solidFill>
                  <a:schemeClr val="bg2">
                    <a:lumMod val="25000"/>
                  </a:schemeClr>
                </a:solidFill>
              </a:rPr>
              <a:t>https://sc.edu/about/offices_and_divisions/ehs/index.php</a:t>
            </a:r>
          </a:p>
          <a:p>
            <a:pPr marL="594360" indent="-457200" eaLnBrk="1" fontAlgn="auto" hangingPunct="1">
              <a:spcAft>
                <a:spcPts val="0"/>
              </a:spcAft>
              <a:buClrTx/>
              <a:buFont typeface="Arial" panose="020B0604020202020204" pitchFamily="34" charset="0"/>
              <a:buChar char="•"/>
              <a:defRPr/>
            </a:pPr>
            <a:r>
              <a:rPr lang="en-US" altLang="en-US" dirty="0"/>
              <a:t>Waste pick-ups are every Wednesday</a:t>
            </a:r>
          </a:p>
          <a:p>
            <a:pPr marL="308610" indent="-171450" eaLnBrk="1" fontAlgn="auto" hangingPunct="1">
              <a:spcAft>
                <a:spcPts val="0"/>
              </a:spcAft>
              <a:buClrTx/>
              <a:buFont typeface="Arial" panose="020B0604020202020204" pitchFamily="34" charset="0"/>
              <a:buChar char="•"/>
              <a:defRPr/>
            </a:pPr>
            <a:endParaRPr lang="en-US" altLang="en-US" sz="1200" dirty="0"/>
          </a:p>
          <a:p>
            <a:pPr marL="594360" indent="-457200" eaLnBrk="1" fontAlgn="auto" hangingPunct="1">
              <a:spcAft>
                <a:spcPts val="0"/>
              </a:spcAft>
              <a:buClrTx/>
              <a:buFont typeface="Arial" panose="020B0604020202020204" pitchFamily="34" charset="0"/>
              <a:buChar char="•"/>
              <a:defRPr/>
            </a:pPr>
            <a:r>
              <a:rPr lang="en-US" altLang="en-US" dirty="0"/>
              <a:t>Requests must be made before noon on the Tuesday prior for the waste to be picked up the following day</a:t>
            </a:r>
          </a:p>
          <a:p>
            <a:pPr marL="136525" indent="0">
              <a:buFont typeface="Wingdings 2" panose="05020102010507070707" pitchFamily="18" charset="2"/>
              <a:buNone/>
              <a:defRPr/>
            </a:pPr>
            <a:endParaRPr lang="en-US" dirty="0"/>
          </a:p>
        </p:txBody>
      </p:sp>
      <p:sp>
        <p:nvSpPr>
          <p:cNvPr id="4" name="Date Placeholder 3"/>
          <p:cNvSpPr>
            <a:spLocks noGrp="1"/>
          </p:cNvSpPr>
          <p:nvPr>
            <p:ph type="dt" sz="quarter" idx="10"/>
          </p:nvPr>
        </p:nvSpPr>
        <p:spPr/>
        <p:txBody>
          <a:bodyPr/>
          <a:lstStyle/>
          <a:p>
            <a:pPr>
              <a:defRPr/>
            </a:pPr>
            <a:fld id="{20270B36-6818-4A23-B2CB-D1B4827E7605}" type="datetime1">
              <a:rPr lang="en-US" smtClean="0"/>
              <a:pPr>
                <a:defRPr/>
              </a:pPr>
              <a:t>11/1/2019</a:t>
            </a:fld>
            <a:endParaRPr lang="en-US" dirty="0"/>
          </a:p>
        </p:txBody>
      </p:sp>
      <p:grpSp>
        <p:nvGrpSpPr>
          <p:cNvPr id="33796" name="Group 8"/>
          <p:cNvGrpSpPr>
            <a:grpSpLocks/>
          </p:cNvGrpSpPr>
          <p:nvPr/>
        </p:nvGrpSpPr>
        <p:grpSpPr bwMode="auto">
          <a:xfrm>
            <a:off x="152400" y="80963"/>
            <a:ext cx="8812213" cy="1179512"/>
            <a:chOff x="152400" y="80963"/>
            <a:chExt cx="8812213" cy="1179512"/>
          </a:xfrm>
        </p:grpSpPr>
        <p:pic>
          <p:nvPicPr>
            <p:cNvPr id="3379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33799"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0270B36-6818-4A23-B2CB-D1B4827E7605}" type="datetime1">
              <a:rPr lang="en-US" smtClean="0"/>
              <a:pPr>
                <a:defRPr/>
              </a:pPr>
              <a:t>11/1/2019</a:t>
            </a:fld>
            <a:endParaRPr lang="en-US" dirty="0"/>
          </a:p>
        </p:txBody>
      </p:sp>
      <p:grpSp>
        <p:nvGrpSpPr>
          <p:cNvPr id="34819" name="Group 8"/>
          <p:cNvGrpSpPr>
            <a:grpSpLocks/>
          </p:cNvGrpSpPr>
          <p:nvPr/>
        </p:nvGrpSpPr>
        <p:grpSpPr bwMode="auto">
          <a:xfrm>
            <a:off x="152400" y="80963"/>
            <a:ext cx="8812213" cy="1179512"/>
            <a:chOff x="152400" y="80963"/>
            <a:chExt cx="8812213" cy="1179512"/>
          </a:xfrm>
        </p:grpSpPr>
        <p:pic>
          <p:nvPicPr>
            <p:cNvPr id="348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34824"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820" name="Content Placeholder 19" descr="A screenshot of a social media post&#10;&#10;Description automatically generated"/>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407988" y="1770063"/>
            <a:ext cx="8229600" cy="4581525"/>
          </a:xfrm>
        </p:spPr>
      </p:pic>
      <p:cxnSp>
        <p:nvCxnSpPr>
          <p:cNvPr id="22" name="Straight Arrow Connector 21"/>
          <p:cNvCxnSpPr/>
          <p:nvPr/>
        </p:nvCxnSpPr>
        <p:spPr>
          <a:xfrm>
            <a:off x="4648200" y="5029200"/>
            <a:ext cx="1828800" cy="762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0270B36-6818-4A23-B2CB-D1B4827E7605}" type="datetime1">
              <a:rPr lang="en-US" smtClean="0"/>
              <a:pPr>
                <a:defRPr/>
              </a:pPr>
              <a:t>11/1/2019</a:t>
            </a:fld>
            <a:endParaRPr lang="en-US" dirty="0"/>
          </a:p>
        </p:txBody>
      </p:sp>
      <p:grpSp>
        <p:nvGrpSpPr>
          <p:cNvPr id="35843" name="Group 8"/>
          <p:cNvGrpSpPr>
            <a:grpSpLocks/>
          </p:cNvGrpSpPr>
          <p:nvPr/>
        </p:nvGrpSpPr>
        <p:grpSpPr bwMode="auto">
          <a:xfrm>
            <a:off x="152400" y="80963"/>
            <a:ext cx="8812213" cy="1179512"/>
            <a:chOff x="152400" y="80963"/>
            <a:chExt cx="8812213" cy="1179512"/>
          </a:xfrm>
        </p:grpSpPr>
        <p:pic>
          <p:nvPicPr>
            <p:cNvPr id="358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35849"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2" name="Straight Arrow Connector 21"/>
          <p:cNvCxnSpPr/>
          <p:nvPr/>
        </p:nvCxnSpPr>
        <p:spPr>
          <a:xfrm>
            <a:off x="4648200" y="5029200"/>
            <a:ext cx="1828800" cy="762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5845" name="Content Placeholder 8" descr="A screenshot of a cell phone&#10;&#10;Description automatically generated"/>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533400" y="2286000"/>
            <a:ext cx="8229600" cy="3989388"/>
          </a:xfrm>
        </p:spPr>
      </p:pic>
      <p:cxnSp>
        <p:nvCxnSpPr>
          <p:cNvPr id="11" name="Straight Arrow Connector 10"/>
          <p:cNvCxnSpPr/>
          <p:nvPr/>
        </p:nvCxnSpPr>
        <p:spPr>
          <a:xfrm flipH="1">
            <a:off x="5867400" y="5029200"/>
            <a:ext cx="1828800" cy="5334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0270B36-6818-4A23-B2CB-D1B4827E7605}" type="datetime1">
              <a:rPr lang="en-US" smtClean="0"/>
              <a:pPr>
                <a:defRPr/>
              </a:pPr>
              <a:t>11/1/2019</a:t>
            </a:fld>
            <a:endParaRPr lang="en-US" dirty="0"/>
          </a:p>
        </p:txBody>
      </p:sp>
      <p:grpSp>
        <p:nvGrpSpPr>
          <p:cNvPr id="36867" name="Group 8"/>
          <p:cNvGrpSpPr>
            <a:grpSpLocks/>
          </p:cNvGrpSpPr>
          <p:nvPr/>
        </p:nvGrpSpPr>
        <p:grpSpPr bwMode="auto">
          <a:xfrm>
            <a:off x="152400" y="80963"/>
            <a:ext cx="8812213" cy="1179512"/>
            <a:chOff x="152400" y="80963"/>
            <a:chExt cx="8812213" cy="1179512"/>
          </a:xfrm>
        </p:grpSpPr>
        <p:pic>
          <p:nvPicPr>
            <p:cNvPr id="368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36872"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2" name="Straight Arrow Connector 21"/>
          <p:cNvCxnSpPr/>
          <p:nvPr/>
        </p:nvCxnSpPr>
        <p:spPr>
          <a:xfrm>
            <a:off x="4648200" y="5029200"/>
            <a:ext cx="1828800" cy="762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6869" name="Picture 2" descr="A screenshot of a cell phone&#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050" y="2057400"/>
            <a:ext cx="73279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0270B36-6818-4A23-B2CB-D1B4827E7605}" type="datetime1">
              <a:rPr lang="en-US" smtClean="0"/>
              <a:pPr>
                <a:defRPr/>
              </a:pPr>
              <a:t>11/1/2019</a:t>
            </a:fld>
            <a:endParaRPr lang="en-US" dirty="0"/>
          </a:p>
        </p:txBody>
      </p:sp>
      <p:grpSp>
        <p:nvGrpSpPr>
          <p:cNvPr id="37891" name="Group 8"/>
          <p:cNvGrpSpPr>
            <a:grpSpLocks/>
          </p:cNvGrpSpPr>
          <p:nvPr/>
        </p:nvGrpSpPr>
        <p:grpSpPr bwMode="auto">
          <a:xfrm>
            <a:off x="152400" y="80963"/>
            <a:ext cx="8812213" cy="1179512"/>
            <a:chOff x="152400" y="80963"/>
            <a:chExt cx="8812213" cy="1179512"/>
          </a:xfrm>
        </p:grpSpPr>
        <p:pic>
          <p:nvPicPr>
            <p:cNvPr id="378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37898"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892" name="Picture 10" descr="A screenshot of a social media post&#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963" y="1609725"/>
            <a:ext cx="720407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2" descr="A screenshot of a cell phone&#10;&#10;Description automatically genera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929063"/>
            <a:ext cx="52832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p:cNvCxnSpPr/>
          <p:nvPr/>
        </p:nvCxnSpPr>
        <p:spPr>
          <a:xfrm flipH="1" flipV="1">
            <a:off x="6400800" y="4724400"/>
            <a:ext cx="1295400" cy="1524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V="1">
            <a:off x="457200" y="1752600"/>
            <a:ext cx="512763" cy="76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p:cNvSpPr>
          <p:nvPr>
            <p:ph idx="1"/>
          </p:nvPr>
        </p:nvSpPr>
        <p:spPr>
          <a:xfrm>
            <a:off x="228600" y="655638"/>
            <a:ext cx="8458200" cy="5745162"/>
          </a:xfrm>
        </p:spPr>
        <p:txBody>
          <a:bodyPr/>
          <a:lstStyle/>
          <a:p>
            <a:pPr algn="just" eaLnBrk="1" hangingPunct="1">
              <a:buFontTx/>
              <a:buNone/>
            </a:pPr>
            <a:r>
              <a:rPr lang="en-US" altLang="en-US" smtClean="0"/>
              <a:t>	</a:t>
            </a:r>
          </a:p>
          <a:p>
            <a:pPr algn="just" eaLnBrk="1" hangingPunct="1">
              <a:buFontTx/>
              <a:buNone/>
            </a:pPr>
            <a:endParaRPr lang="en-US" altLang="en-US" smtClean="0"/>
          </a:p>
          <a:p>
            <a:pPr algn="just" eaLnBrk="1" hangingPunct="1">
              <a:buFontTx/>
              <a:buNone/>
            </a:pPr>
            <a:r>
              <a:rPr lang="en-US" altLang="en-US" smtClean="0"/>
              <a:t>Hazardous Waste training is an </a:t>
            </a:r>
            <a:r>
              <a:rPr lang="en-US" altLang="en-US" b="1" u="sng" smtClean="0"/>
              <a:t>ANNUAL</a:t>
            </a:r>
            <a:r>
              <a:rPr lang="en-US" altLang="en-US" smtClean="0"/>
              <a:t> requirement.  Please plan on attending this training again or take the online refresher within one year of today’s date if you are still working in a lab and may be handling hazardous waste.</a:t>
            </a:r>
          </a:p>
          <a:p>
            <a:pPr eaLnBrk="1" hangingPunct="1"/>
            <a:endParaRPr lang="en-US" altLang="en-US" smtClean="0"/>
          </a:p>
          <a:p>
            <a:pPr eaLnBrk="1" hangingPunct="1">
              <a:buClrTx/>
              <a:buFont typeface="Arial" panose="020B0604020202020204" pitchFamily="34" charset="0"/>
              <a:buChar char="•"/>
            </a:pPr>
            <a:r>
              <a:rPr lang="en-US" altLang="en-US" smtClean="0"/>
              <a:t>Training options:</a:t>
            </a:r>
          </a:p>
          <a:p>
            <a:pPr lvl="1" eaLnBrk="1" hangingPunct="1">
              <a:buClrTx/>
              <a:buFont typeface="Arial" panose="020B0604020202020204" pitchFamily="34" charset="0"/>
              <a:buChar char="•"/>
            </a:pPr>
            <a:r>
              <a:rPr lang="en-US" altLang="en-US" smtClean="0"/>
              <a:t>Training class</a:t>
            </a:r>
          </a:p>
          <a:p>
            <a:pPr lvl="1" eaLnBrk="1" hangingPunct="1">
              <a:buClrTx/>
              <a:buFont typeface="Arial" panose="020B0604020202020204" pitchFamily="34" charset="0"/>
              <a:buChar char="•"/>
            </a:pPr>
            <a:r>
              <a:rPr lang="en-US" altLang="en-US" smtClean="0"/>
              <a:t>Online refresher </a:t>
            </a:r>
            <a:r>
              <a:rPr lang="en-US" altLang="en-US" sz="2100" smtClean="0"/>
              <a:t>https://sc.edu/about/offices_and_divisions/ehs/index.php</a:t>
            </a:r>
          </a:p>
          <a:p>
            <a:pPr lvl="1" eaLnBrk="1" hangingPunct="1">
              <a:buFont typeface="Wingdings" panose="05000000000000000000" pitchFamily="2" charset="2"/>
              <a:buChar char="Ø"/>
            </a:pPr>
            <a:endParaRPr lang="en-US" altLang="en-US" smtClean="0"/>
          </a:p>
        </p:txBody>
      </p:sp>
      <p:sp>
        <p:nvSpPr>
          <p:cNvPr id="11267" name="Date Placeholder 3"/>
          <p:cNvSpPr>
            <a:spLocks noGrp="1"/>
          </p:cNvSpPr>
          <p:nvPr>
            <p:ph type="dt" sz="quarter" idx="10"/>
          </p:nvPr>
        </p:nvSpPr>
        <p:spPr bwMode="auto">
          <a:ln>
            <a:miter lim="800000"/>
            <a:headEnd/>
            <a:tailEnd/>
          </a:ln>
        </p:spPr>
        <p:txBody>
          <a:bodyPr wrap="square" lIns="91440" tIns="45720" rIns="91440" bIns="45720" numCol="1" anchorCtr="0" compatLnSpc="1">
            <a:prstTxWarp prst="textNoShape">
              <a:avLst/>
            </a:prstTxWarp>
          </a:bodyPr>
          <a:lstStyle/>
          <a:p>
            <a:pPr>
              <a:defRPr/>
            </a:pPr>
            <a:fld id="{5B5C61C4-AA97-4212-8EB5-44B07B99C264}" type="datetime1">
              <a:rPr lang="en-US"/>
              <a:pPr>
                <a:defRPr/>
              </a:pPr>
              <a:t>11/1/2019</a:t>
            </a:fld>
            <a:endParaRPr lang="en-US"/>
          </a:p>
        </p:txBody>
      </p:sp>
      <p:grpSp>
        <p:nvGrpSpPr>
          <p:cNvPr id="8196" name="Group 5"/>
          <p:cNvGrpSpPr>
            <a:grpSpLocks/>
          </p:cNvGrpSpPr>
          <p:nvPr/>
        </p:nvGrpSpPr>
        <p:grpSpPr bwMode="auto">
          <a:xfrm>
            <a:off x="152400" y="80963"/>
            <a:ext cx="8812213" cy="1179512"/>
            <a:chOff x="152400" y="80963"/>
            <a:chExt cx="8812213" cy="1179512"/>
          </a:xfrm>
        </p:grpSpPr>
        <p:pic>
          <p:nvPicPr>
            <p:cNvPr id="819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8"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8199" name="Picture 8"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0270B36-6818-4A23-B2CB-D1B4827E7605}" type="datetime1">
              <a:rPr lang="en-US" smtClean="0"/>
              <a:pPr>
                <a:defRPr/>
              </a:pPr>
              <a:t>11/1/2019</a:t>
            </a:fld>
            <a:endParaRPr lang="en-US" dirty="0"/>
          </a:p>
        </p:txBody>
      </p:sp>
      <p:grpSp>
        <p:nvGrpSpPr>
          <p:cNvPr id="38915" name="Group 8"/>
          <p:cNvGrpSpPr>
            <a:grpSpLocks/>
          </p:cNvGrpSpPr>
          <p:nvPr/>
        </p:nvGrpSpPr>
        <p:grpSpPr bwMode="auto">
          <a:xfrm>
            <a:off x="152400" y="80963"/>
            <a:ext cx="8812213" cy="1179512"/>
            <a:chOff x="152400" y="80963"/>
            <a:chExt cx="8812213" cy="1179512"/>
          </a:xfrm>
        </p:grpSpPr>
        <p:pic>
          <p:nvPicPr>
            <p:cNvPr id="389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38920"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916" name="Picture 2" descr="A screenshot of a cell phone&#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9225" y="1524000"/>
            <a:ext cx="6151563"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8"/>
          <p:cNvSpPr txBox="1">
            <a:spLocks noChangeArrowheads="1"/>
          </p:cNvSpPr>
          <p:nvPr/>
        </p:nvSpPr>
        <p:spPr bwMode="auto">
          <a:xfrm>
            <a:off x="457200" y="1752600"/>
            <a:ext cx="1905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Fill form out for each container.</a:t>
            </a:r>
          </a:p>
          <a:p>
            <a:endParaRPr lang="en-US" altLang="en-US"/>
          </a:p>
          <a:p>
            <a:r>
              <a:rPr lang="en-US" altLang="en-US"/>
              <a:t>Each container must have its own tag.</a:t>
            </a:r>
          </a:p>
          <a:p>
            <a:endParaRPr lang="en-US" altLang="en-US"/>
          </a:p>
          <a:p>
            <a:r>
              <a:rPr lang="en-US" altLang="en-US"/>
              <a:t>EH&amp;S track each container from “Cradle to grave” </a:t>
            </a:r>
          </a:p>
        </p:txBody>
      </p:sp>
    </p:spTree>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6525" indent="0" algn="ctr">
              <a:buFont typeface="Wingdings 2" panose="05020102010507070707" pitchFamily="18" charset="2"/>
              <a:buNone/>
              <a:defRPr/>
            </a:pPr>
            <a:r>
              <a:rPr lang="en-US" b="1" u="sng" dirty="0"/>
              <a:t>Waste Minimization</a:t>
            </a:r>
          </a:p>
          <a:p>
            <a:pPr>
              <a:buClrTx/>
              <a:defRPr/>
            </a:pPr>
            <a:r>
              <a:rPr lang="en-US" dirty="0"/>
              <a:t>Do not mix hazardous and non-hazardous waste</a:t>
            </a:r>
          </a:p>
          <a:p>
            <a:pPr>
              <a:buClrTx/>
              <a:defRPr/>
            </a:pPr>
            <a:r>
              <a:rPr lang="en-US" dirty="0"/>
              <a:t>Do not buy chemicals in bulk, when possible</a:t>
            </a:r>
          </a:p>
          <a:p>
            <a:pPr marL="136525" indent="0">
              <a:buClrTx/>
              <a:buFont typeface="Wingdings 2" panose="05020102010507070707" pitchFamily="18" charset="2"/>
              <a:buNone/>
              <a:defRPr/>
            </a:pPr>
            <a:endParaRPr lang="en-US" dirty="0"/>
          </a:p>
        </p:txBody>
      </p:sp>
      <p:sp>
        <p:nvSpPr>
          <p:cNvPr id="4" name="Date Placeholder 3"/>
          <p:cNvSpPr>
            <a:spLocks noGrp="1"/>
          </p:cNvSpPr>
          <p:nvPr>
            <p:ph type="dt" sz="quarter" idx="10"/>
          </p:nvPr>
        </p:nvSpPr>
        <p:spPr/>
        <p:txBody>
          <a:bodyPr/>
          <a:lstStyle/>
          <a:p>
            <a:pPr>
              <a:defRPr/>
            </a:pPr>
            <a:fld id="{1F65C874-CEF1-4265-9617-D774AC54DCB6}" type="datetime1">
              <a:rPr lang="en-US" smtClean="0"/>
              <a:pPr>
                <a:defRPr/>
              </a:pPr>
              <a:t>11/1/2019</a:t>
            </a:fld>
            <a:endParaRPr lang="en-US" dirty="0"/>
          </a:p>
        </p:txBody>
      </p:sp>
      <p:grpSp>
        <p:nvGrpSpPr>
          <p:cNvPr id="39940" name="Group 8"/>
          <p:cNvGrpSpPr>
            <a:grpSpLocks/>
          </p:cNvGrpSpPr>
          <p:nvPr/>
        </p:nvGrpSpPr>
        <p:grpSpPr bwMode="auto">
          <a:xfrm>
            <a:off x="152400" y="80963"/>
            <a:ext cx="8812213" cy="1179512"/>
            <a:chOff x="152400" y="80963"/>
            <a:chExt cx="8812213" cy="1179512"/>
          </a:xfrm>
        </p:grpSpPr>
        <p:pic>
          <p:nvPicPr>
            <p:cNvPr id="399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39943"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6525" indent="0" algn="ctr">
              <a:buFont typeface="Wingdings 2" panose="05020102010507070707" pitchFamily="18" charset="2"/>
              <a:buNone/>
              <a:defRPr/>
            </a:pPr>
            <a:r>
              <a:rPr lang="en-US" b="1" u="sng" dirty="0"/>
              <a:t>Consequences of Regulatory Non-compliances</a:t>
            </a:r>
          </a:p>
          <a:p>
            <a:pPr marL="136525" indent="0" algn="ctr">
              <a:buFont typeface="Wingdings 2" panose="05020102010507070707" pitchFamily="18" charset="2"/>
              <a:buNone/>
              <a:defRPr/>
            </a:pPr>
            <a:endParaRPr lang="en-US" b="1" u="sng" dirty="0"/>
          </a:p>
          <a:p>
            <a:pPr>
              <a:buClrTx/>
              <a:buFont typeface="Arial" panose="020B0604020202020204" pitchFamily="34" charset="0"/>
              <a:buChar char="•"/>
              <a:defRPr/>
            </a:pPr>
            <a:r>
              <a:rPr lang="en-US" dirty="0"/>
              <a:t>If your lab is cited for regulatory non-compliances that result in a monetary fine, your Department is responsible for paying the civil penalty</a:t>
            </a:r>
          </a:p>
          <a:p>
            <a:pPr marL="136525" indent="0">
              <a:buClrTx/>
              <a:buFont typeface="Wingdings 2" panose="05020102010507070707" pitchFamily="18" charset="2"/>
              <a:buNone/>
              <a:defRPr/>
            </a:pPr>
            <a:endParaRPr lang="en-US" dirty="0"/>
          </a:p>
          <a:p>
            <a:pPr>
              <a:buClrTx/>
              <a:buFont typeface="Arial" panose="020B0604020202020204" pitchFamily="34" charset="0"/>
              <a:buChar char="•"/>
              <a:defRPr/>
            </a:pPr>
            <a:r>
              <a:rPr lang="en-US" dirty="0"/>
              <a:t>Civil penalties can result in up to $25,000 per violation per day.</a:t>
            </a:r>
          </a:p>
          <a:p>
            <a:pPr>
              <a:buClrTx/>
              <a:defRPr/>
            </a:pPr>
            <a:endParaRPr lang="en-US" dirty="0"/>
          </a:p>
        </p:txBody>
      </p:sp>
      <p:sp>
        <p:nvSpPr>
          <p:cNvPr id="4" name="Date Placeholder 3"/>
          <p:cNvSpPr>
            <a:spLocks noGrp="1"/>
          </p:cNvSpPr>
          <p:nvPr>
            <p:ph type="dt" sz="quarter" idx="10"/>
          </p:nvPr>
        </p:nvSpPr>
        <p:spPr/>
        <p:txBody>
          <a:bodyPr/>
          <a:lstStyle/>
          <a:p>
            <a:pPr>
              <a:defRPr/>
            </a:pPr>
            <a:fld id="{1F65C874-CEF1-4265-9617-D774AC54DCB6}" type="datetime1">
              <a:rPr lang="en-US" smtClean="0"/>
              <a:pPr>
                <a:defRPr/>
              </a:pPr>
              <a:t>11/1/2019</a:t>
            </a:fld>
            <a:endParaRPr lang="en-US" dirty="0"/>
          </a:p>
        </p:txBody>
      </p:sp>
      <p:grpSp>
        <p:nvGrpSpPr>
          <p:cNvPr id="40964" name="Group 8"/>
          <p:cNvGrpSpPr>
            <a:grpSpLocks/>
          </p:cNvGrpSpPr>
          <p:nvPr/>
        </p:nvGrpSpPr>
        <p:grpSpPr bwMode="auto">
          <a:xfrm>
            <a:off x="152400" y="80963"/>
            <a:ext cx="8812213" cy="1179512"/>
            <a:chOff x="152400" y="80963"/>
            <a:chExt cx="8812213" cy="1179512"/>
          </a:xfrm>
        </p:grpSpPr>
        <p:pic>
          <p:nvPicPr>
            <p:cNvPr id="4096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40967"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6525" indent="0" algn="ctr">
              <a:buFont typeface="Wingdings 2" panose="05020102010507070707" pitchFamily="18" charset="2"/>
              <a:buNone/>
              <a:defRPr/>
            </a:pPr>
            <a:r>
              <a:rPr lang="en-US" b="1" u="sng" dirty="0"/>
              <a:t>HW Competency Quiz and Certificate</a:t>
            </a:r>
          </a:p>
          <a:p>
            <a:pPr marL="136525" indent="0" eaLnBrk="1" hangingPunct="1">
              <a:buFont typeface="Wingdings 2" panose="05020102010507070707" pitchFamily="18" charset="2"/>
              <a:buNone/>
              <a:defRPr/>
            </a:pPr>
            <a:r>
              <a:rPr lang="en-US" altLang="en-US" dirty="0">
                <a:solidFill>
                  <a:prstClr val="black"/>
                </a:solidFill>
              </a:rPr>
              <a:t>In order to obtain your certificate for this class you must take the HW quiz online located on the EHS website. </a:t>
            </a:r>
          </a:p>
          <a:p>
            <a:pPr marL="463550" indent="-327025" eaLnBrk="1" hangingPunct="1">
              <a:buFont typeface="Wingdings 2" panose="05020102010507070707" pitchFamily="18" charset="2"/>
              <a:buNone/>
              <a:defRPr/>
            </a:pPr>
            <a:r>
              <a:rPr lang="en-US" altLang="en-US" sz="2100" dirty="0">
                <a:solidFill>
                  <a:prstClr val="black"/>
                </a:solidFill>
              </a:rPr>
              <a:t>	</a:t>
            </a:r>
            <a:r>
              <a:rPr lang="en-US" altLang="en-US" sz="2400" i="1" dirty="0">
                <a:solidFill>
                  <a:prstClr val="black"/>
                </a:solidFill>
              </a:rPr>
              <a:t>https://sc.edu/about/offices_and_divisions/ehs/index.php</a:t>
            </a:r>
          </a:p>
          <a:p>
            <a:pPr marL="136525" indent="0" eaLnBrk="1" hangingPunct="1">
              <a:buFont typeface="Wingdings 2" panose="05020102010507070707" pitchFamily="18" charset="2"/>
              <a:buNone/>
              <a:defRPr/>
            </a:pPr>
            <a:r>
              <a:rPr lang="en-US" altLang="en-US" dirty="0">
                <a:solidFill>
                  <a:prstClr val="black"/>
                </a:solidFill>
                <a:sym typeface="Wingdings" panose="05000000000000000000" pitchFamily="2" charset="2"/>
              </a:rPr>
              <a:t>20 Questions</a:t>
            </a:r>
          </a:p>
          <a:p>
            <a:pPr lvl="1" eaLnBrk="1" hangingPunct="1">
              <a:buClr>
                <a:prstClr val="black"/>
              </a:buClr>
              <a:buFont typeface="Wingdings" panose="05000000000000000000" pitchFamily="2" charset="2"/>
              <a:buChar char="Ø"/>
              <a:defRPr/>
            </a:pPr>
            <a:r>
              <a:rPr lang="en-US" altLang="en-US" dirty="0">
                <a:solidFill>
                  <a:prstClr val="black"/>
                </a:solidFill>
                <a:sym typeface="Wingdings" panose="05000000000000000000" pitchFamily="2" charset="2"/>
              </a:rPr>
              <a:t>80% or greater is a passing grade</a:t>
            </a:r>
          </a:p>
          <a:p>
            <a:pPr lvl="1" eaLnBrk="1" hangingPunct="1">
              <a:buClr>
                <a:prstClr val="black"/>
              </a:buClr>
              <a:buFont typeface="Wingdings" panose="05000000000000000000" pitchFamily="2" charset="2"/>
              <a:buChar char="Ø"/>
              <a:defRPr/>
            </a:pPr>
            <a:r>
              <a:rPr lang="en-US" altLang="en-US" dirty="0">
                <a:solidFill>
                  <a:prstClr val="black"/>
                </a:solidFill>
                <a:sym typeface="Wingdings" panose="05000000000000000000" pitchFamily="2" charset="2"/>
              </a:rPr>
              <a:t>Certificate will be available to print immediately</a:t>
            </a:r>
          </a:p>
          <a:p>
            <a:pPr lvl="1" eaLnBrk="1" hangingPunct="1">
              <a:buClr>
                <a:prstClr val="black"/>
              </a:buClr>
              <a:buFont typeface="Wingdings" panose="05000000000000000000" pitchFamily="2" charset="2"/>
              <a:buChar char="Ø"/>
              <a:defRPr/>
            </a:pPr>
            <a:r>
              <a:rPr lang="en-US" altLang="en-US" dirty="0">
                <a:solidFill>
                  <a:prstClr val="black"/>
                </a:solidFill>
                <a:sym typeface="Wingdings" panose="05000000000000000000" pitchFamily="2" charset="2"/>
              </a:rPr>
              <a:t>Ensure a copy of your training certificate is placed in your lab’s Chemical Hygiene Plan</a:t>
            </a:r>
            <a:endParaRPr lang="en-US" altLang="en-US" dirty="0">
              <a:solidFill>
                <a:prstClr val="black"/>
              </a:solidFill>
            </a:endParaRPr>
          </a:p>
          <a:p>
            <a:pPr algn="ctr">
              <a:defRPr/>
            </a:pPr>
            <a:endParaRPr lang="en-US" b="1" dirty="0"/>
          </a:p>
        </p:txBody>
      </p:sp>
      <p:sp>
        <p:nvSpPr>
          <p:cNvPr id="4" name="Date Placeholder 3"/>
          <p:cNvSpPr>
            <a:spLocks noGrp="1"/>
          </p:cNvSpPr>
          <p:nvPr>
            <p:ph type="dt" sz="quarter" idx="10"/>
          </p:nvPr>
        </p:nvSpPr>
        <p:spPr/>
        <p:txBody>
          <a:bodyPr/>
          <a:lstStyle/>
          <a:p>
            <a:pPr>
              <a:defRPr/>
            </a:pPr>
            <a:fld id="{1F65C874-CEF1-4265-9617-D774AC54DCB6}" type="datetime1">
              <a:rPr lang="en-US" smtClean="0"/>
              <a:pPr>
                <a:defRPr/>
              </a:pPr>
              <a:t>11/1/2019</a:t>
            </a:fld>
            <a:endParaRPr lang="en-US" dirty="0"/>
          </a:p>
        </p:txBody>
      </p:sp>
      <p:grpSp>
        <p:nvGrpSpPr>
          <p:cNvPr id="41988" name="Group 8"/>
          <p:cNvGrpSpPr>
            <a:grpSpLocks/>
          </p:cNvGrpSpPr>
          <p:nvPr/>
        </p:nvGrpSpPr>
        <p:grpSpPr bwMode="auto">
          <a:xfrm>
            <a:off x="152400" y="80963"/>
            <a:ext cx="8812213" cy="1179512"/>
            <a:chOff x="152400" y="80963"/>
            <a:chExt cx="8812213" cy="1179512"/>
          </a:xfrm>
        </p:grpSpPr>
        <p:pic>
          <p:nvPicPr>
            <p:cNvPr id="4198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41991"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6525" indent="0" algn="ctr">
              <a:buFont typeface="Wingdings 2" panose="05020102010507070707" pitchFamily="18" charset="2"/>
              <a:buNone/>
              <a:defRPr/>
            </a:pPr>
            <a:r>
              <a:rPr lang="en-US" b="1" u="sng" dirty="0"/>
              <a:t>In Case of Emergency</a:t>
            </a:r>
          </a:p>
          <a:p>
            <a:pPr eaLnBrk="1" hangingPunct="1">
              <a:buClrTx/>
              <a:buFont typeface="Arial" panose="020B0604020202020204" pitchFamily="34" charset="0"/>
              <a:buChar char="•"/>
              <a:defRPr/>
            </a:pPr>
            <a:r>
              <a:rPr lang="en-US" altLang="en-US" dirty="0"/>
              <a:t>Campus Emergency Number 777-9111</a:t>
            </a:r>
          </a:p>
          <a:p>
            <a:pPr eaLnBrk="1" hangingPunct="1">
              <a:buClrTx/>
              <a:buFont typeface="Arial" panose="020B0604020202020204" pitchFamily="34" charset="0"/>
              <a:buChar char="•"/>
              <a:defRPr/>
            </a:pPr>
            <a:r>
              <a:rPr lang="en-US" altLang="en-US" dirty="0"/>
              <a:t>	EH&amp;S 777-5269</a:t>
            </a:r>
          </a:p>
          <a:p>
            <a:pPr eaLnBrk="1" hangingPunct="1">
              <a:buClrTx/>
              <a:buFont typeface="Arial" panose="020B0604020202020204" pitchFamily="34" charset="0"/>
              <a:buChar char="•"/>
              <a:defRPr/>
            </a:pPr>
            <a:r>
              <a:rPr lang="en-US" dirty="0"/>
              <a:t>Chemical Spills – Call EH&amp;S 777-5269</a:t>
            </a:r>
            <a:endParaRPr lang="en-US" altLang="en-US" dirty="0"/>
          </a:p>
          <a:p>
            <a:pPr>
              <a:buClrTx/>
              <a:buFont typeface="Arial" panose="020B0604020202020204" pitchFamily="34" charset="0"/>
              <a:buChar char="•"/>
              <a:defRPr/>
            </a:pPr>
            <a:r>
              <a:rPr lang="en-US" dirty="0"/>
              <a:t>Ensure your lab has a fire extinguisher</a:t>
            </a:r>
          </a:p>
          <a:p>
            <a:pPr>
              <a:buClrTx/>
              <a:buFont typeface="Arial" panose="020B0604020202020204" pitchFamily="34" charset="0"/>
              <a:buChar char="•"/>
              <a:defRPr/>
            </a:pPr>
            <a:r>
              <a:rPr lang="en-US" dirty="0"/>
              <a:t>If bodily injury occurs, call 777-9111 immediately or go to Thompson Student Health Center</a:t>
            </a:r>
          </a:p>
        </p:txBody>
      </p:sp>
      <p:sp>
        <p:nvSpPr>
          <p:cNvPr id="4" name="Date Placeholder 3"/>
          <p:cNvSpPr>
            <a:spLocks noGrp="1"/>
          </p:cNvSpPr>
          <p:nvPr>
            <p:ph type="dt" sz="quarter" idx="10"/>
          </p:nvPr>
        </p:nvSpPr>
        <p:spPr/>
        <p:txBody>
          <a:bodyPr/>
          <a:lstStyle/>
          <a:p>
            <a:pPr>
              <a:defRPr/>
            </a:pPr>
            <a:fld id="{1F65C874-CEF1-4265-9617-D774AC54DCB6}" type="datetime1">
              <a:rPr lang="en-US" smtClean="0"/>
              <a:pPr>
                <a:defRPr/>
              </a:pPr>
              <a:t>11/1/2019</a:t>
            </a:fld>
            <a:endParaRPr lang="en-US" dirty="0"/>
          </a:p>
        </p:txBody>
      </p:sp>
      <p:grpSp>
        <p:nvGrpSpPr>
          <p:cNvPr id="43012" name="Group 8"/>
          <p:cNvGrpSpPr>
            <a:grpSpLocks/>
          </p:cNvGrpSpPr>
          <p:nvPr/>
        </p:nvGrpSpPr>
        <p:grpSpPr bwMode="auto">
          <a:xfrm>
            <a:off x="152400" y="80963"/>
            <a:ext cx="8812213" cy="1179512"/>
            <a:chOff x="152400" y="80963"/>
            <a:chExt cx="8812213" cy="1179512"/>
          </a:xfrm>
        </p:grpSpPr>
        <p:pic>
          <p:nvPicPr>
            <p:cNvPr id="430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43015"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6525" indent="0" eaLnBrk="1" hangingPunct="1">
              <a:buFont typeface="Wingdings 2" panose="05020102010507070707" pitchFamily="18" charset="2"/>
              <a:buNone/>
              <a:defRPr/>
            </a:pPr>
            <a:r>
              <a:rPr lang="en-US" altLang="en-US" dirty="0"/>
              <a:t>Please visit the USC EH&amp;S website @</a:t>
            </a:r>
          </a:p>
          <a:p>
            <a:pPr eaLnBrk="1" hangingPunct="1">
              <a:buFontTx/>
              <a:buNone/>
              <a:defRPr/>
            </a:pPr>
            <a:r>
              <a:rPr lang="en-US" altLang="en-US" i="1" dirty="0"/>
              <a:t>	</a:t>
            </a:r>
            <a:r>
              <a:rPr lang="en-US" altLang="en-US" sz="2400" i="1" dirty="0"/>
              <a:t>https://sc.edu/about/offices_and_divisions/ehs/index.php</a:t>
            </a:r>
          </a:p>
          <a:p>
            <a:pPr eaLnBrk="1" hangingPunct="1">
              <a:buFontTx/>
              <a:buNone/>
              <a:defRPr/>
            </a:pPr>
            <a:r>
              <a:rPr lang="en-US" altLang="en-US" dirty="0"/>
              <a:t>If you have any questions or need any additional information, please contact:</a:t>
            </a:r>
          </a:p>
          <a:p>
            <a:pPr eaLnBrk="1" hangingPunct="1">
              <a:spcBef>
                <a:spcPct val="0"/>
              </a:spcBef>
              <a:buFontTx/>
              <a:buNone/>
              <a:defRPr/>
            </a:pPr>
            <a:r>
              <a:rPr lang="en-US" altLang="en-US" dirty="0"/>
              <a:t>		</a:t>
            </a:r>
            <a:endParaRPr lang="en-US" altLang="en-US" sz="2400" dirty="0"/>
          </a:p>
          <a:p>
            <a:pPr marL="136525" indent="0" eaLnBrk="1" fontAlgn="t" hangingPunct="1">
              <a:buFont typeface="Wingdings 2" panose="05020102010507070707" pitchFamily="18" charset="2"/>
              <a:buNone/>
              <a:defRPr/>
            </a:pPr>
            <a:endParaRPr lang="en-US" dirty="0"/>
          </a:p>
        </p:txBody>
      </p:sp>
      <p:sp>
        <p:nvSpPr>
          <p:cNvPr id="4" name="Date Placeholder 3"/>
          <p:cNvSpPr>
            <a:spLocks noGrp="1"/>
          </p:cNvSpPr>
          <p:nvPr>
            <p:ph type="dt" sz="quarter" idx="10"/>
          </p:nvPr>
        </p:nvSpPr>
        <p:spPr/>
        <p:txBody>
          <a:bodyPr/>
          <a:lstStyle/>
          <a:p>
            <a:pPr>
              <a:defRPr/>
            </a:pPr>
            <a:fld id="{1F65C874-CEF1-4265-9617-D774AC54DCB6}" type="datetime1">
              <a:rPr lang="en-US" smtClean="0"/>
              <a:pPr>
                <a:defRPr/>
              </a:pPr>
              <a:t>11/1/2019</a:t>
            </a:fld>
            <a:endParaRPr lang="en-US" dirty="0"/>
          </a:p>
        </p:txBody>
      </p:sp>
      <p:sp>
        <p:nvSpPr>
          <p:cNvPr id="7" name="Rectangle 6"/>
          <p:cNvSpPr/>
          <p:nvPr/>
        </p:nvSpPr>
        <p:spPr>
          <a:xfrm>
            <a:off x="1066800" y="3886200"/>
            <a:ext cx="6629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Jeff Brannon – USC Hazardous Waste Manager</a:t>
            </a:r>
          </a:p>
          <a:p>
            <a:pPr algn="ctr">
              <a:defRPr/>
            </a:pPr>
            <a:r>
              <a:rPr lang="en-US" dirty="0">
                <a:solidFill>
                  <a:schemeClr val="tx1"/>
                </a:solidFill>
              </a:rPr>
              <a:t>University of South Carolina</a:t>
            </a:r>
          </a:p>
          <a:p>
            <a:pPr algn="ctr">
              <a:defRPr/>
            </a:pPr>
            <a:r>
              <a:rPr lang="en-US" dirty="0">
                <a:solidFill>
                  <a:schemeClr val="tx1"/>
                </a:solidFill>
              </a:rPr>
              <a:t>EHS Office</a:t>
            </a:r>
          </a:p>
          <a:p>
            <a:pPr algn="ctr">
              <a:defRPr/>
            </a:pPr>
            <a:r>
              <a:rPr lang="en-US" dirty="0">
                <a:solidFill>
                  <a:schemeClr val="tx1"/>
                </a:solidFill>
              </a:rPr>
              <a:t>226 Bull St., Office 301-E</a:t>
            </a:r>
          </a:p>
          <a:p>
            <a:pPr algn="ctr">
              <a:defRPr/>
            </a:pPr>
            <a:r>
              <a:rPr lang="en-US" dirty="0">
                <a:solidFill>
                  <a:schemeClr val="tx1"/>
                </a:solidFill>
                <a:hlinkClick r:id="rId2"/>
              </a:rPr>
              <a:t>brannonm@mailbox.sc.edu</a:t>
            </a:r>
            <a:endParaRPr lang="en-US" dirty="0">
              <a:solidFill>
                <a:schemeClr val="tx1"/>
              </a:solidFill>
            </a:endParaRPr>
          </a:p>
          <a:p>
            <a:pPr algn="ctr">
              <a:defRPr/>
            </a:pPr>
            <a:r>
              <a:rPr lang="en-US" dirty="0">
                <a:solidFill>
                  <a:schemeClr val="tx1"/>
                </a:solidFill>
              </a:rPr>
              <a:t>(803)777-1935</a:t>
            </a:r>
          </a:p>
        </p:txBody>
      </p:sp>
      <p:grpSp>
        <p:nvGrpSpPr>
          <p:cNvPr id="44037" name="Group 8"/>
          <p:cNvGrpSpPr>
            <a:grpSpLocks/>
          </p:cNvGrpSpPr>
          <p:nvPr/>
        </p:nvGrpSpPr>
        <p:grpSpPr bwMode="auto">
          <a:xfrm>
            <a:off x="152400" y="80963"/>
            <a:ext cx="8812213" cy="1179512"/>
            <a:chOff x="152400" y="80963"/>
            <a:chExt cx="8812213" cy="1179512"/>
          </a:xfrm>
        </p:grpSpPr>
        <p:pic>
          <p:nvPicPr>
            <p:cNvPr id="440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9" name="Picture 8" descr="A picture containing yellow, indoor&#10;&#10;Description automatically generated"/>
            <p:cNvPicPr>
              <a:picLocks noChangeAspect="1" noChangeArrowheads="1"/>
            </p:cNvPicPr>
            <p:nvPr/>
          </p:nvPicPr>
          <p:blipFill>
            <a:blip r:embed="rId4"/>
            <a:srcRect/>
            <a:stretch>
              <a:fillRect/>
            </a:stretch>
          </p:blipFill>
          <p:spPr bwMode="auto">
            <a:xfrm>
              <a:off x="7834313" y="80963"/>
              <a:ext cx="1130300" cy="1179512"/>
            </a:xfrm>
            <a:prstGeom prst="rect">
              <a:avLst/>
            </a:prstGeom>
            <a:noFill/>
            <a:ln>
              <a:noFill/>
            </a:ln>
            <a:effectLst>
              <a:softEdge rad="0"/>
            </a:effectLst>
          </p:spPr>
        </p:pic>
        <p:pic>
          <p:nvPicPr>
            <p:cNvPr id="44040" name="Picture 11" descr="A close up of a logo&#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p:txBody>
          <a:bodyPr/>
          <a:lstStyle/>
          <a:p>
            <a:pPr algn="ctr">
              <a:defRPr/>
            </a:pPr>
            <a:endParaRPr lang="en-US" altLang="en-US" sz="4400" dirty="0"/>
          </a:p>
          <a:p>
            <a:pPr algn="ctr">
              <a:defRPr/>
            </a:pPr>
            <a:endParaRPr lang="en-US" altLang="en-US" sz="4400" dirty="0"/>
          </a:p>
          <a:p>
            <a:pPr marL="136525" indent="0" algn="ctr">
              <a:buFont typeface="Wingdings 2" panose="05020102010507070707" pitchFamily="18" charset="2"/>
              <a:buNone/>
              <a:defRPr/>
            </a:pPr>
            <a:r>
              <a:rPr lang="en-US" altLang="en-US" sz="4400" dirty="0"/>
              <a:t>Thank you and be safe!!!!</a:t>
            </a:r>
          </a:p>
        </p:txBody>
      </p:sp>
      <p:sp>
        <p:nvSpPr>
          <p:cNvPr id="4" name="Date Placeholder 3"/>
          <p:cNvSpPr>
            <a:spLocks noGrp="1"/>
          </p:cNvSpPr>
          <p:nvPr>
            <p:ph type="dt" sz="quarter" idx="10"/>
          </p:nvPr>
        </p:nvSpPr>
        <p:spPr/>
        <p:txBody>
          <a:bodyPr/>
          <a:lstStyle/>
          <a:p>
            <a:pPr>
              <a:defRPr/>
            </a:pPr>
            <a:fld id="{1F65C874-CEF1-4265-9617-D774AC54DCB6}" type="datetime1">
              <a:rPr lang="en-US" smtClean="0"/>
              <a:pPr>
                <a:defRPr/>
              </a:pPr>
              <a:t>11/1/2019</a:t>
            </a:fld>
            <a:endParaRPr lang="en-US" dirty="0"/>
          </a:p>
        </p:txBody>
      </p:sp>
      <p:grpSp>
        <p:nvGrpSpPr>
          <p:cNvPr id="45060" name="Group 8"/>
          <p:cNvGrpSpPr>
            <a:grpSpLocks/>
          </p:cNvGrpSpPr>
          <p:nvPr/>
        </p:nvGrpSpPr>
        <p:grpSpPr bwMode="auto">
          <a:xfrm>
            <a:off x="152400" y="80963"/>
            <a:ext cx="8812213" cy="1179512"/>
            <a:chOff x="152400" y="80963"/>
            <a:chExt cx="8812213" cy="1179512"/>
          </a:xfrm>
        </p:grpSpPr>
        <p:pic>
          <p:nvPicPr>
            <p:cNvPr id="4506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45063"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p:txBody>
          <a:bodyPr>
            <a:normAutofit/>
          </a:bodyPr>
          <a:lstStyle/>
          <a:p>
            <a:pPr marL="137160" indent="0" algn="ctr" eaLnBrk="1" fontAlgn="auto" hangingPunct="1">
              <a:spcAft>
                <a:spcPts val="0"/>
              </a:spcAft>
              <a:buClr>
                <a:schemeClr val="accent1">
                  <a:shade val="75000"/>
                </a:schemeClr>
              </a:buClr>
              <a:buFont typeface="Wingdings 2" panose="05020102010507070707" pitchFamily="18" charset="2"/>
              <a:buNone/>
              <a:defRPr/>
            </a:pPr>
            <a:r>
              <a:rPr lang="en-US" b="1" u="sng" dirty="0"/>
              <a:t>Items covered in this training</a:t>
            </a:r>
            <a:r>
              <a:rPr lang="en-US" b="1" dirty="0"/>
              <a:t>:</a:t>
            </a:r>
          </a:p>
          <a:p>
            <a:pPr marL="594360" indent="-457200" eaLnBrk="1" fontAlgn="auto" hangingPunct="1">
              <a:spcAft>
                <a:spcPts val="0"/>
              </a:spcAft>
              <a:buClrTx/>
              <a:buFont typeface="Arial" panose="020B0604020202020204" pitchFamily="34" charset="0"/>
              <a:buChar char="•"/>
              <a:defRPr/>
            </a:pPr>
            <a:r>
              <a:rPr lang="en-US" sz="2400" dirty="0"/>
              <a:t>Regulations for Hazardous Waste</a:t>
            </a:r>
          </a:p>
          <a:p>
            <a:pPr marL="594360" indent="-457200" eaLnBrk="1" fontAlgn="auto" hangingPunct="1">
              <a:spcAft>
                <a:spcPts val="0"/>
              </a:spcAft>
              <a:buClrTx/>
              <a:buFont typeface="Arial" panose="020B0604020202020204" pitchFamily="34" charset="0"/>
              <a:buChar char="•"/>
              <a:defRPr/>
            </a:pPr>
            <a:r>
              <a:rPr lang="en-US" sz="2400" dirty="0"/>
              <a:t>What is a Waste?</a:t>
            </a:r>
          </a:p>
          <a:p>
            <a:pPr marL="1134110" lvl="4" indent="0" eaLnBrk="1" fontAlgn="auto" hangingPunct="1">
              <a:spcAft>
                <a:spcPts val="0"/>
              </a:spcAft>
              <a:buClrTx/>
              <a:buFont typeface="Wingdings 2" panose="05020102010507070707" pitchFamily="18" charset="2"/>
              <a:buNone/>
              <a:defRPr/>
            </a:pPr>
            <a:r>
              <a:rPr lang="en-US" sz="1800" dirty="0"/>
              <a:t>Making a Waste Determination / Universal Waste / Non-Regulated Waste</a:t>
            </a:r>
          </a:p>
          <a:p>
            <a:pPr marL="594360" indent="-457200" eaLnBrk="1" fontAlgn="auto" hangingPunct="1">
              <a:spcAft>
                <a:spcPts val="0"/>
              </a:spcAft>
              <a:buClrTx/>
              <a:buFont typeface="Arial" panose="020B0604020202020204" pitchFamily="34" charset="0"/>
              <a:buChar char="•"/>
              <a:defRPr/>
            </a:pPr>
            <a:r>
              <a:rPr lang="en-US" sz="2400" dirty="0"/>
              <a:t>Satellite Accumulation Area Requirements</a:t>
            </a:r>
          </a:p>
          <a:p>
            <a:pPr marL="594360" indent="-457200" eaLnBrk="1" fontAlgn="auto" hangingPunct="1">
              <a:spcAft>
                <a:spcPts val="0"/>
              </a:spcAft>
              <a:buClrTx/>
              <a:buFont typeface="Arial" panose="020B0604020202020204" pitchFamily="34" charset="0"/>
              <a:buChar char="•"/>
              <a:defRPr/>
            </a:pPr>
            <a:r>
              <a:rPr lang="en-US" sz="2400" dirty="0"/>
              <a:t>Waste Management in the Labs</a:t>
            </a:r>
          </a:p>
          <a:p>
            <a:pPr marL="594360" indent="-457200" eaLnBrk="1" fontAlgn="auto" hangingPunct="1">
              <a:spcAft>
                <a:spcPts val="0"/>
              </a:spcAft>
              <a:buClrTx/>
              <a:buFont typeface="Arial" panose="020B0604020202020204" pitchFamily="34" charset="0"/>
              <a:buChar char="•"/>
              <a:defRPr/>
            </a:pPr>
            <a:r>
              <a:rPr lang="en-US" sz="2400" dirty="0"/>
              <a:t>Spills – Who is responsible and what to do</a:t>
            </a:r>
          </a:p>
          <a:p>
            <a:pPr marL="594360" indent="-457200" eaLnBrk="1" fontAlgn="auto" hangingPunct="1">
              <a:spcAft>
                <a:spcPts val="0"/>
              </a:spcAft>
              <a:buClrTx/>
              <a:buFont typeface="Arial" panose="020B0604020202020204" pitchFamily="34" charset="0"/>
              <a:buChar char="•"/>
              <a:defRPr/>
            </a:pPr>
            <a:r>
              <a:rPr lang="en-US" sz="2400" dirty="0"/>
              <a:t>Waste Pick-up Procedure</a:t>
            </a:r>
          </a:p>
          <a:p>
            <a:pPr marL="594360" indent="-457200" eaLnBrk="1" fontAlgn="auto" hangingPunct="1">
              <a:spcAft>
                <a:spcPts val="0"/>
              </a:spcAft>
              <a:buClrTx/>
              <a:buFont typeface="Arial" panose="020B0604020202020204" pitchFamily="34" charset="0"/>
              <a:buChar char="•"/>
              <a:defRPr/>
            </a:pPr>
            <a:r>
              <a:rPr lang="en-US" sz="2400" dirty="0"/>
              <a:t>What happens when my lab is not compliant?</a:t>
            </a:r>
          </a:p>
          <a:p>
            <a:pPr marL="594360" indent="-457200" eaLnBrk="1" fontAlgn="auto" hangingPunct="1">
              <a:spcAft>
                <a:spcPts val="0"/>
              </a:spcAft>
              <a:buClrTx/>
              <a:buFont typeface="Arial" panose="020B0604020202020204" pitchFamily="34" charset="0"/>
              <a:buChar char="•"/>
              <a:defRPr/>
            </a:pPr>
            <a:r>
              <a:rPr lang="en-US" sz="2400" dirty="0"/>
              <a:t>Quiz</a:t>
            </a:r>
          </a:p>
          <a:p>
            <a:pPr marL="594360" indent="-457200" eaLnBrk="1" fontAlgn="auto" hangingPunct="1">
              <a:spcAft>
                <a:spcPts val="0"/>
              </a:spcAft>
              <a:buClrTx/>
              <a:buFont typeface="Arial" panose="020B0604020202020204" pitchFamily="34" charset="0"/>
              <a:buChar char="•"/>
              <a:defRPr/>
            </a:pPr>
            <a:endParaRPr lang="en-US" dirty="0"/>
          </a:p>
          <a:p>
            <a:pPr marL="137160" indent="0" algn="ctr" eaLnBrk="1" fontAlgn="auto" hangingPunct="1">
              <a:spcAft>
                <a:spcPts val="0"/>
              </a:spcAft>
              <a:buClr>
                <a:schemeClr val="accent1">
                  <a:shade val="75000"/>
                </a:schemeClr>
              </a:buClr>
              <a:buFont typeface="Wingdings 2" panose="05020102010507070707" pitchFamily="18" charset="2"/>
              <a:buNone/>
              <a:defRPr/>
            </a:pPr>
            <a:endParaRPr lang="en-US" dirty="0"/>
          </a:p>
        </p:txBody>
      </p:sp>
      <p:sp>
        <p:nvSpPr>
          <p:cNvPr id="12292" name="Date Placeholder 3"/>
          <p:cNvSpPr>
            <a:spLocks noGrp="1"/>
          </p:cNvSpPr>
          <p:nvPr>
            <p:ph type="dt" sz="quarter" idx="10"/>
          </p:nvPr>
        </p:nvSpPr>
        <p:spPr bwMode="auto">
          <a:ln>
            <a:miter lim="800000"/>
            <a:headEnd/>
            <a:tailEnd/>
          </a:ln>
        </p:spPr>
        <p:txBody>
          <a:bodyPr wrap="square" lIns="91440" tIns="45720" rIns="91440" bIns="45720" numCol="1" anchorCtr="0" compatLnSpc="1">
            <a:prstTxWarp prst="textNoShape">
              <a:avLst/>
            </a:prstTxWarp>
          </a:bodyPr>
          <a:lstStyle/>
          <a:p>
            <a:pPr>
              <a:defRPr/>
            </a:pPr>
            <a:fld id="{9097CBB2-7320-40C4-B81F-231CF0AE2D09}" type="datetime1">
              <a:rPr lang="en-US"/>
              <a:pPr>
                <a:defRPr/>
              </a:pPr>
              <a:t>11/1/2019</a:t>
            </a:fld>
            <a:endParaRPr lang="en-US"/>
          </a:p>
        </p:txBody>
      </p:sp>
      <p:grpSp>
        <p:nvGrpSpPr>
          <p:cNvPr id="9220" name="Group 8"/>
          <p:cNvGrpSpPr>
            <a:grpSpLocks/>
          </p:cNvGrpSpPr>
          <p:nvPr/>
        </p:nvGrpSpPr>
        <p:grpSpPr bwMode="auto">
          <a:xfrm>
            <a:off x="152400" y="80963"/>
            <a:ext cx="8812213" cy="1179512"/>
            <a:chOff x="152400" y="80963"/>
            <a:chExt cx="8812213" cy="1179512"/>
          </a:xfrm>
        </p:grpSpPr>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1" name="Picture 6" descr="A picture containing yellow, indoor&#10;&#10;Description automatically generated"/>
            <p:cNvPicPr>
              <a:picLocks noChangeAspect="1" noChangeArrowheads="1"/>
            </p:cNvPicPr>
            <p:nvPr/>
          </p:nvPicPr>
          <p:blipFill>
            <a:blip r:embed="rId4"/>
            <a:srcRect/>
            <a:stretch>
              <a:fillRect/>
            </a:stretch>
          </p:blipFill>
          <p:spPr bwMode="auto">
            <a:xfrm>
              <a:off x="7834313" y="80963"/>
              <a:ext cx="1130300" cy="1179512"/>
            </a:xfrm>
            <a:prstGeom prst="rect">
              <a:avLst/>
            </a:prstGeom>
            <a:noFill/>
            <a:ln>
              <a:noFill/>
            </a:ln>
            <a:effectLst>
              <a:softEdge rad="0"/>
            </a:effectLst>
          </p:spPr>
        </p:pic>
        <p:pic>
          <p:nvPicPr>
            <p:cNvPr id="9223" name="Picture 11" descr="A close up of a logo&#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4992688"/>
          </a:xfrm>
        </p:spPr>
        <p:txBody>
          <a:bodyPr>
            <a:normAutofit/>
          </a:bodyPr>
          <a:lstStyle/>
          <a:p>
            <a:pPr marL="137160" indent="0" algn="ctr" eaLnBrk="1" fontAlgn="auto" hangingPunct="1">
              <a:spcAft>
                <a:spcPts val="0"/>
              </a:spcAft>
              <a:buClrTx/>
              <a:buFont typeface="Wingdings 2" panose="05020102010507070707" pitchFamily="18" charset="2"/>
              <a:buNone/>
              <a:defRPr/>
            </a:pPr>
            <a:r>
              <a:rPr lang="en-US" b="1" u="sng" dirty="0"/>
              <a:t>Regulation of Hazardous Waste</a:t>
            </a:r>
          </a:p>
          <a:p>
            <a:pPr marL="137160" indent="0" algn="ctr" eaLnBrk="1" fontAlgn="auto" hangingPunct="1">
              <a:spcAft>
                <a:spcPts val="0"/>
              </a:spcAft>
              <a:buClrTx/>
              <a:buFont typeface="Wingdings 2" panose="05020102010507070707" pitchFamily="18" charset="2"/>
              <a:buNone/>
              <a:defRPr/>
            </a:pPr>
            <a:r>
              <a:rPr lang="en-US" dirty="0"/>
              <a:t>Who Regulates the University?</a:t>
            </a:r>
          </a:p>
          <a:p>
            <a:pPr marL="463550" lvl="1" indent="-296863" eaLnBrk="1" fontAlgn="auto" hangingPunct="1">
              <a:spcAft>
                <a:spcPts val="0"/>
              </a:spcAft>
              <a:buClrTx/>
              <a:buFont typeface="Wingdings 2" panose="05020102010507070707" pitchFamily="18" charset="2"/>
              <a:buNone/>
              <a:defRPr/>
            </a:pPr>
            <a:r>
              <a:rPr lang="en-US" b="1" dirty="0"/>
              <a:t>RCRA- </a:t>
            </a:r>
            <a:r>
              <a:rPr lang="en-US" sz="1900" dirty="0"/>
              <a:t>Resource Conservation and Recovery Act (overseen by EPA) </a:t>
            </a:r>
            <a:r>
              <a:rPr lang="en-US" sz="1800" dirty="0"/>
              <a:t>is the public law that creates the framework for the proper management of hazardous and non-hazardous solid waste. The law describes the waste management program mandated by Congress that gave EPA authority to develop the RCRA program. Enacted in 1976.</a:t>
            </a:r>
          </a:p>
          <a:p>
            <a:pPr marL="137160" indent="0" eaLnBrk="1" fontAlgn="auto" hangingPunct="1">
              <a:spcAft>
                <a:spcPts val="0"/>
              </a:spcAft>
              <a:buClrTx/>
              <a:buFont typeface="Wingdings 2" panose="05020102010507070707" pitchFamily="18" charset="2"/>
              <a:buNone/>
              <a:defRPr/>
            </a:pPr>
            <a:endParaRPr lang="en-US" sz="1800" dirty="0"/>
          </a:p>
          <a:p>
            <a:pPr marL="136525" indent="0" eaLnBrk="1" fontAlgn="auto" hangingPunct="1">
              <a:spcAft>
                <a:spcPts val="0"/>
              </a:spcAft>
              <a:buClrTx/>
              <a:buFont typeface="Wingdings 2" panose="05020102010507070707" pitchFamily="18" charset="2"/>
              <a:buNone/>
              <a:defRPr/>
            </a:pPr>
            <a:r>
              <a:rPr lang="en-US" b="1" dirty="0"/>
              <a:t> EPA</a:t>
            </a:r>
            <a:r>
              <a:rPr lang="en-US" dirty="0"/>
              <a:t> -</a:t>
            </a:r>
            <a:r>
              <a:rPr lang="en-US" sz="2400" dirty="0"/>
              <a:t> </a:t>
            </a:r>
            <a:r>
              <a:rPr lang="en-US" sz="1900" dirty="0"/>
              <a:t>Environmental Protection Agency (est. 1970)</a:t>
            </a:r>
          </a:p>
          <a:p>
            <a:pPr marL="457835" lvl="1" indent="0" eaLnBrk="1" fontAlgn="auto" hangingPunct="1">
              <a:spcAft>
                <a:spcPts val="0"/>
              </a:spcAft>
              <a:buClrTx/>
              <a:buFont typeface="Wingdings 2" panose="05020102010507070707" pitchFamily="18" charset="2"/>
              <a:buNone/>
              <a:defRPr/>
            </a:pPr>
            <a:r>
              <a:rPr lang="en-US" sz="1800" dirty="0"/>
              <a:t>Born in the wake of elevated concern about environmental pollution, EPA was established to consolidate in one agency a variety of federal research, monitoring, standard-setting and enforcement activities to ensure environmental protection. Since its inception, EPA has been working for a cleaner, healthier environment for the American people</a:t>
            </a:r>
            <a:endParaRPr lang="en-US" b="1" dirty="0"/>
          </a:p>
          <a:p>
            <a:pPr marL="548640" indent="-411480" eaLnBrk="1" fontAlgn="auto" hangingPunct="1">
              <a:spcAft>
                <a:spcPts val="0"/>
              </a:spcAft>
              <a:buClr>
                <a:schemeClr val="accent1">
                  <a:shade val="75000"/>
                </a:schemeClr>
              </a:buClr>
              <a:buFont typeface="Wingdings" pitchFamily="2" charset="2"/>
              <a:buChar char="Ø"/>
              <a:defRPr/>
            </a:pPr>
            <a:endParaRPr lang="en-US" dirty="0">
              <a:solidFill>
                <a:schemeClr val="bg2">
                  <a:lumMod val="25000"/>
                </a:schemeClr>
              </a:solidFill>
            </a:endParaRPr>
          </a:p>
        </p:txBody>
      </p:sp>
      <p:sp>
        <p:nvSpPr>
          <p:cNvPr id="13316" name="Date Placeholder 3"/>
          <p:cNvSpPr>
            <a:spLocks noGrp="1"/>
          </p:cNvSpPr>
          <p:nvPr>
            <p:ph type="dt" sz="quarter" idx="10"/>
          </p:nvPr>
        </p:nvSpPr>
        <p:spPr bwMode="auto">
          <a:ln>
            <a:miter lim="800000"/>
            <a:headEnd/>
            <a:tailEnd/>
          </a:ln>
        </p:spPr>
        <p:txBody>
          <a:bodyPr wrap="square" lIns="91440" tIns="45720" rIns="91440" bIns="45720" numCol="1" anchorCtr="0" compatLnSpc="1">
            <a:prstTxWarp prst="textNoShape">
              <a:avLst/>
            </a:prstTxWarp>
          </a:bodyPr>
          <a:lstStyle/>
          <a:p>
            <a:pPr>
              <a:defRPr/>
            </a:pPr>
            <a:fld id="{D0A561A3-E1AB-4172-8E8A-399F4A090AFC}" type="datetime1">
              <a:rPr lang="en-US"/>
              <a:pPr>
                <a:defRPr/>
              </a:pPr>
              <a:t>11/1/2019</a:t>
            </a:fld>
            <a:endParaRPr lang="en-US" dirty="0"/>
          </a:p>
        </p:txBody>
      </p:sp>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1" name="Picture 6" descr="A picture containing yellow, indoor&#10;&#10;Description automatically generated"/>
          <p:cNvPicPr>
            <a:picLocks noChangeAspect="1" noChangeArrowheads="1"/>
          </p:cNvPicPr>
          <p:nvPr/>
        </p:nvPicPr>
        <p:blipFill>
          <a:blip r:embed="rId4"/>
          <a:srcRect/>
          <a:stretch>
            <a:fillRect/>
          </a:stretch>
        </p:blipFill>
        <p:spPr bwMode="auto">
          <a:xfrm>
            <a:off x="7794363" y="63974"/>
            <a:ext cx="1130300" cy="1179512"/>
          </a:xfrm>
          <a:prstGeom prst="rect">
            <a:avLst/>
          </a:prstGeom>
          <a:noFill/>
          <a:ln>
            <a:noFill/>
          </a:ln>
          <a:effectLst>
            <a:softEdge rad="0"/>
          </a:effectLst>
        </p:spPr>
      </p:pic>
      <p:pic>
        <p:nvPicPr>
          <p:cNvPr id="11270" name="Picture 11" descr="A close up of a logo&#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1363" y="133350"/>
            <a:ext cx="2484437"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0525" y="341313"/>
            <a:ext cx="161925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4" descr="A close up of a logo&#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8513" y="117475"/>
            <a:ext cx="24828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3" name="Group 1"/>
          <p:cNvGrpSpPr>
            <a:grpSpLocks/>
          </p:cNvGrpSpPr>
          <p:nvPr/>
        </p:nvGrpSpPr>
        <p:grpSpPr bwMode="auto">
          <a:xfrm>
            <a:off x="207963" y="63500"/>
            <a:ext cx="8691562" cy="1179513"/>
            <a:chOff x="208239" y="63973"/>
            <a:chExt cx="8691272" cy="1179513"/>
          </a:xfrm>
        </p:grpSpPr>
        <p:pic>
          <p:nvPicPr>
            <p:cNvPr id="11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39" y="211611"/>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8" name="Picture 6" descr="A picture containing yellow, indoor&#10;&#10;Description automatically generated"/>
            <p:cNvPicPr>
              <a:picLocks noChangeAspect="1" noChangeArrowheads="1"/>
            </p:cNvPicPr>
            <p:nvPr/>
          </p:nvPicPr>
          <p:blipFill>
            <a:blip r:embed="rId4"/>
            <a:srcRect/>
            <a:stretch>
              <a:fillRect/>
            </a:stretch>
          </p:blipFill>
          <p:spPr bwMode="auto">
            <a:xfrm>
              <a:off x="7769211" y="63973"/>
              <a:ext cx="1130300" cy="1179512"/>
            </a:xfrm>
            <a:prstGeom prst="rect">
              <a:avLst/>
            </a:prstGeom>
            <a:noFill/>
            <a:ln>
              <a:noFill/>
            </a:ln>
            <a:effectLst>
              <a:softEdge rad="0"/>
            </a:effectLst>
          </p:spPr>
        </p:pic>
        <p:pic>
          <p:nvPicPr>
            <p:cNvPr id="11277" name="Picture 18" descr="A close up of a logo&#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779" y="11712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74" name="Picture 19" descr="A close up of a logo&#10;&#10;Description automatically generat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1850" y="150813"/>
            <a:ext cx="161925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4708525"/>
          </a:xfrm>
        </p:spPr>
        <p:txBody>
          <a:bodyPr>
            <a:normAutofit/>
          </a:bodyPr>
          <a:lstStyle/>
          <a:p>
            <a:pPr marL="137160" indent="0" algn="ctr" eaLnBrk="1" fontAlgn="auto" hangingPunct="1">
              <a:spcAft>
                <a:spcPts val="0"/>
              </a:spcAft>
              <a:buClrTx/>
              <a:buFont typeface="Wingdings 2" panose="05020102010507070707" pitchFamily="18" charset="2"/>
              <a:buNone/>
              <a:defRPr/>
            </a:pPr>
            <a:r>
              <a:rPr lang="en-US" b="1" u="sng" dirty="0"/>
              <a:t>Regulations for Hazardous Waste (cont.)</a:t>
            </a:r>
          </a:p>
          <a:p>
            <a:pPr marL="137160" indent="0" algn="ctr" eaLnBrk="1" fontAlgn="auto" hangingPunct="1">
              <a:spcAft>
                <a:spcPts val="0"/>
              </a:spcAft>
              <a:buClrTx/>
              <a:buFont typeface="Wingdings 2" panose="05020102010507070707" pitchFamily="18" charset="2"/>
              <a:buNone/>
              <a:defRPr/>
            </a:pPr>
            <a:r>
              <a:rPr lang="en-US" dirty="0"/>
              <a:t>Who Regulates the University?</a:t>
            </a:r>
          </a:p>
          <a:p>
            <a:pPr marL="463550" indent="-327025" eaLnBrk="1" fontAlgn="auto" hangingPunct="1">
              <a:spcAft>
                <a:spcPts val="0"/>
              </a:spcAft>
              <a:buClrTx/>
              <a:buFont typeface="Wingdings 2" panose="05020102010507070707" pitchFamily="18" charset="2"/>
              <a:buNone/>
              <a:defRPr/>
            </a:pPr>
            <a:r>
              <a:rPr lang="en-US" b="1" dirty="0"/>
              <a:t>SCDHEC-</a:t>
            </a:r>
            <a:r>
              <a:rPr lang="en-US" dirty="0"/>
              <a:t> </a:t>
            </a:r>
            <a:r>
              <a:rPr lang="en-US" sz="1800" dirty="0"/>
              <a:t>is charged with upholding the requirements in the Solid Waste Policy and Management Act, meaning that at least once every five years, the DHEC shall review each permitted facility. They inspect facilities and files. They enforce compliance for the best interest of the health of the people and the environment of SC.</a:t>
            </a:r>
          </a:p>
          <a:p>
            <a:pPr marL="463550" indent="-327025" eaLnBrk="1" fontAlgn="auto" hangingPunct="1">
              <a:spcAft>
                <a:spcPts val="0"/>
              </a:spcAft>
              <a:buClrTx/>
              <a:buFont typeface="Wingdings 2" panose="05020102010507070707" pitchFamily="18" charset="2"/>
              <a:buNone/>
              <a:defRPr/>
            </a:pPr>
            <a:r>
              <a:rPr lang="en-US" b="1" dirty="0"/>
              <a:t>D.O.T. – </a:t>
            </a:r>
            <a:r>
              <a:rPr lang="en-US" sz="1800" dirty="0"/>
              <a:t>Department of Transportation is a cabinet-level agency of the federal government responsible for helping maintain and develop the nation’s transportation systems and infrastructure. From roads to airlines to railways, DOT carries out planning that supports the movement of Americans by cars, truck, trains, ships and planes.</a:t>
            </a:r>
          </a:p>
          <a:p>
            <a:pPr marL="137160" indent="0" eaLnBrk="1" fontAlgn="auto" hangingPunct="1">
              <a:spcAft>
                <a:spcPts val="0"/>
              </a:spcAft>
              <a:buClrTx/>
              <a:buFont typeface="Wingdings 2" panose="05020102010507070707" pitchFamily="18" charset="2"/>
              <a:buNone/>
              <a:defRPr/>
            </a:pPr>
            <a:endParaRPr lang="en-US" dirty="0"/>
          </a:p>
          <a:p>
            <a:pPr marL="548640" indent="-411480" eaLnBrk="1" fontAlgn="auto" hangingPunct="1">
              <a:spcAft>
                <a:spcPts val="0"/>
              </a:spcAft>
              <a:buClr>
                <a:schemeClr val="accent1">
                  <a:shade val="75000"/>
                </a:schemeClr>
              </a:buClr>
              <a:buFont typeface="Wingdings" pitchFamily="2" charset="2"/>
              <a:buChar char="Ø"/>
              <a:defRPr/>
            </a:pPr>
            <a:endParaRPr lang="en-US" dirty="0">
              <a:solidFill>
                <a:schemeClr val="bg2">
                  <a:lumMod val="25000"/>
                </a:schemeClr>
              </a:solidFill>
            </a:endParaRPr>
          </a:p>
        </p:txBody>
      </p:sp>
      <p:sp>
        <p:nvSpPr>
          <p:cNvPr id="13316" name="Date Placeholder 3"/>
          <p:cNvSpPr>
            <a:spLocks noGrp="1"/>
          </p:cNvSpPr>
          <p:nvPr>
            <p:ph type="dt" sz="quarter" idx="10"/>
          </p:nvPr>
        </p:nvSpPr>
        <p:spPr bwMode="auto">
          <a:ln>
            <a:miter lim="800000"/>
            <a:headEnd/>
            <a:tailEnd/>
          </a:ln>
        </p:spPr>
        <p:txBody>
          <a:bodyPr wrap="square" lIns="91440" tIns="45720" rIns="91440" bIns="45720" numCol="1" anchorCtr="0" compatLnSpc="1">
            <a:prstTxWarp prst="textNoShape">
              <a:avLst/>
            </a:prstTxWarp>
          </a:bodyPr>
          <a:lstStyle/>
          <a:p>
            <a:pPr>
              <a:defRPr/>
            </a:pPr>
            <a:fld id="{D0A561A3-E1AB-4172-8E8A-399F4A090AFC}" type="datetime1">
              <a:rPr lang="en-US"/>
              <a:pPr>
                <a:defRPr/>
              </a:pPr>
              <a:t>11/1/2019</a:t>
            </a:fld>
            <a:endParaRPr lang="en-US" dirty="0"/>
          </a:p>
        </p:txBody>
      </p:sp>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1" name="Picture 6" descr="A picture containing yellow, indoor&#10;&#10;Description automatically generated"/>
          <p:cNvPicPr>
            <a:picLocks noChangeAspect="1" noChangeArrowheads="1"/>
          </p:cNvPicPr>
          <p:nvPr/>
        </p:nvPicPr>
        <p:blipFill>
          <a:blip r:embed="rId4"/>
          <a:srcRect/>
          <a:stretch>
            <a:fillRect/>
          </a:stretch>
        </p:blipFill>
        <p:spPr bwMode="auto">
          <a:xfrm>
            <a:off x="7794363" y="63974"/>
            <a:ext cx="1130300" cy="1179512"/>
          </a:xfrm>
          <a:prstGeom prst="rect">
            <a:avLst/>
          </a:prstGeom>
          <a:noFill/>
          <a:ln>
            <a:noFill/>
          </a:ln>
          <a:effectLst>
            <a:softEdge rad="0"/>
          </a:effectLst>
        </p:spPr>
      </p:pic>
      <p:pic>
        <p:nvPicPr>
          <p:cNvPr id="13318" name="Picture 11" descr="A close up of a logo&#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1363" y="133350"/>
            <a:ext cx="2484437"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0525" y="341313"/>
            <a:ext cx="161925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4" descr="A close up of a logo&#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8513" y="117475"/>
            <a:ext cx="24828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1" name="Group 1"/>
          <p:cNvGrpSpPr>
            <a:grpSpLocks/>
          </p:cNvGrpSpPr>
          <p:nvPr/>
        </p:nvGrpSpPr>
        <p:grpSpPr bwMode="auto">
          <a:xfrm>
            <a:off x="207963" y="63500"/>
            <a:ext cx="8691562" cy="1179513"/>
            <a:chOff x="208239" y="63973"/>
            <a:chExt cx="8691272" cy="1179513"/>
          </a:xfrm>
        </p:grpSpPr>
        <p:pic>
          <p:nvPicPr>
            <p:cNvPr id="13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39" y="211611"/>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8" name="Picture 6" descr="A picture containing yellow, indoor&#10;&#10;Description automatically generated"/>
            <p:cNvPicPr>
              <a:picLocks noChangeAspect="1" noChangeArrowheads="1"/>
            </p:cNvPicPr>
            <p:nvPr/>
          </p:nvPicPr>
          <p:blipFill>
            <a:blip r:embed="rId4"/>
            <a:srcRect/>
            <a:stretch>
              <a:fillRect/>
            </a:stretch>
          </p:blipFill>
          <p:spPr bwMode="auto">
            <a:xfrm>
              <a:off x="7769211" y="63973"/>
              <a:ext cx="1130300" cy="1179512"/>
            </a:xfrm>
            <a:prstGeom prst="rect">
              <a:avLst/>
            </a:prstGeom>
            <a:noFill/>
            <a:ln>
              <a:noFill/>
            </a:ln>
            <a:effectLst>
              <a:softEdge rad="0"/>
            </a:effectLst>
          </p:spPr>
        </p:pic>
        <p:pic>
          <p:nvPicPr>
            <p:cNvPr id="13325" name="Picture 18" descr="A close up of a logo&#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779" y="11712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22" name="Picture 19" descr="A close up of a logo&#10;&#10;Description automatically generat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1850" y="150813"/>
            <a:ext cx="161925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algn="ctr">
              <a:defRPr/>
            </a:pPr>
            <a:r>
              <a:rPr lang="en-US" altLang="en-US" b="1" u="sng" dirty="0"/>
              <a:t>What is a Waste?</a:t>
            </a:r>
          </a:p>
          <a:p>
            <a:pPr marL="136525" indent="0" eaLnBrk="1" hangingPunct="1">
              <a:buFont typeface="Wingdings 2" panose="05020102010507070707" pitchFamily="18" charset="2"/>
              <a:buNone/>
              <a:defRPr/>
            </a:pPr>
            <a:r>
              <a:rPr lang="en-US" altLang="en-US" dirty="0"/>
              <a:t>A waste is</a:t>
            </a:r>
            <a:r>
              <a:rPr lang="en-US" altLang="en-US" b="1" dirty="0"/>
              <a:t> </a:t>
            </a:r>
            <a:r>
              <a:rPr lang="en-US" altLang="en-US" b="1" u="sng" dirty="0"/>
              <a:t>ANY</a:t>
            </a:r>
            <a:r>
              <a:rPr lang="en-US" altLang="en-US" b="1" dirty="0"/>
              <a:t> </a:t>
            </a:r>
            <a:r>
              <a:rPr lang="en-US" altLang="en-US" dirty="0"/>
              <a:t>solid, liquid or contained gaseous material that:</a:t>
            </a:r>
          </a:p>
          <a:p>
            <a:pPr marL="585788" lvl="1" indent="0" algn="ctr" eaLnBrk="1" hangingPunct="1">
              <a:buFont typeface="Wingdings 2" panose="05020102010507070707" pitchFamily="18" charset="2"/>
              <a:buNone/>
              <a:defRPr/>
            </a:pPr>
            <a:endParaRPr lang="en-US" altLang="en-US" dirty="0"/>
          </a:p>
          <a:p>
            <a:pPr marL="585788" lvl="1" indent="0" algn="ctr" eaLnBrk="1" hangingPunct="1">
              <a:buFont typeface="Wingdings 2" panose="05020102010507070707" pitchFamily="18" charset="2"/>
              <a:buNone/>
              <a:defRPr/>
            </a:pPr>
            <a:r>
              <a:rPr lang="en-US" altLang="en-US" dirty="0"/>
              <a:t>Is beyond it’s expiration date </a:t>
            </a:r>
          </a:p>
          <a:p>
            <a:pPr marL="585788" lvl="1" indent="0" algn="ctr" eaLnBrk="1" hangingPunct="1">
              <a:buFont typeface="Wingdings 2" panose="05020102010507070707" pitchFamily="18" charset="2"/>
              <a:buNone/>
              <a:defRPr/>
            </a:pPr>
            <a:r>
              <a:rPr lang="en-US" altLang="en-US" dirty="0"/>
              <a:t>OR </a:t>
            </a:r>
          </a:p>
          <a:p>
            <a:pPr marL="585788" lvl="1" indent="0" algn="ctr" eaLnBrk="1" hangingPunct="1">
              <a:buFont typeface="Wingdings 2" panose="05020102010507070707" pitchFamily="18" charset="2"/>
              <a:buNone/>
              <a:defRPr/>
            </a:pPr>
            <a:r>
              <a:rPr lang="en-US" altLang="en-US" dirty="0"/>
              <a:t>                   Is no longer viable for it’s intended    		purpose and is to be discarded</a:t>
            </a:r>
          </a:p>
          <a:p>
            <a:pPr>
              <a:defRPr/>
            </a:pPr>
            <a:endParaRPr lang="en-US" altLang="en-US" dirty="0"/>
          </a:p>
          <a:p>
            <a:pPr marL="136525" indent="0">
              <a:buFont typeface="Wingdings 2" panose="05020102010507070707" pitchFamily="18" charset="2"/>
              <a:buNone/>
              <a:defRPr/>
            </a:pPr>
            <a:endParaRPr lang="en-US" altLang="en-US" dirty="0"/>
          </a:p>
        </p:txBody>
      </p:sp>
      <p:sp>
        <p:nvSpPr>
          <p:cNvPr id="4" name="Date Placeholder 3"/>
          <p:cNvSpPr>
            <a:spLocks noGrp="1"/>
          </p:cNvSpPr>
          <p:nvPr>
            <p:ph type="dt" sz="quarter" idx="10"/>
          </p:nvPr>
        </p:nvSpPr>
        <p:spPr/>
        <p:txBody>
          <a:bodyPr/>
          <a:lstStyle/>
          <a:p>
            <a:pPr>
              <a:defRPr/>
            </a:pPr>
            <a:fld id="{8D3A841D-7793-4F11-81B7-EA9BD9AA8413}" type="datetime1">
              <a:rPr lang="en-US" smtClean="0"/>
              <a:pPr>
                <a:defRPr/>
              </a:pPr>
              <a:t>11/1/2019</a:t>
            </a:fld>
            <a:endParaRPr lang="en-US" dirty="0"/>
          </a:p>
        </p:txBody>
      </p:sp>
      <p:grpSp>
        <p:nvGrpSpPr>
          <p:cNvPr id="15364" name="Group 8"/>
          <p:cNvGrpSpPr>
            <a:grpSpLocks/>
          </p:cNvGrpSpPr>
          <p:nvPr/>
        </p:nvGrpSpPr>
        <p:grpSpPr bwMode="auto">
          <a:xfrm>
            <a:off x="152400" y="80963"/>
            <a:ext cx="8812213" cy="1179512"/>
            <a:chOff x="152400" y="80963"/>
            <a:chExt cx="8812213" cy="1179512"/>
          </a:xfrm>
        </p:grpSpPr>
        <p:pic>
          <p:nvPicPr>
            <p:cNvPr id="153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15368"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5" name="Picture 8" descr="A picture containing indoor, cup, table, food&#10;&#10;Description automatically generat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475" y="3429000"/>
            <a:ext cx="1997075"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defRPr/>
            </a:pPr>
            <a:r>
              <a:rPr lang="en-US" b="1" u="sng" dirty="0"/>
              <a:t>What is a Hazardous Waste? </a:t>
            </a:r>
          </a:p>
          <a:p>
            <a:pPr marL="136525" indent="0">
              <a:buClrTx/>
              <a:buFont typeface="Wingdings 2" panose="05020102010507070707" pitchFamily="18" charset="2"/>
              <a:buNone/>
              <a:defRPr/>
            </a:pPr>
            <a:r>
              <a:rPr lang="en-US" dirty="0"/>
              <a:t>Listed Hazardous Waste</a:t>
            </a:r>
          </a:p>
          <a:p>
            <a:pPr lvl="1">
              <a:buFont typeface="Arial" panose="020B0604020202020204" pitchFamily="34" charset="0"/>
              <a:buChar char="•"/>
              <a:defRPr/>
            </a:pPr>
            <a:r>
              <a:rPr lang="en-US" sz="2000" dirty="0"/>
              <a:t>D-Listed</a:t>
            </a:r>
            <a:r>
              <a:rPr lang="en-US" sz="800" dirty="0"/>
              <a:t> </a:t>
            </a:r>
            <a:r>
              <a:rPr lang="en-US" sz="2000" dirty="0"/>
              <a:t>–</a:t>
            </a:r>
            <a:r>
              <a:rPr lang="en-US" sz="800" dirty="0"/>
              <a:t> </a:t>
            </a:r>
            <a:r>
              <a:rPr lang="en-US" sz="2000" dirty="0"/>
              <a:t>Waste that has a hazardous characteristic </a:t>
            </a:r>
          </a:p>
          <a:p>
            <a:pPr lvl="1" eaLnBrk="1" hangingPunct="1">
              <a:buFont typeface="Arial" panose="020B0604020202020204" pitchFamily="34" charset="0"/>
              <a:buChar char="•"/>
              <a:defRPr/>
            </a:pPr>
            <a:r>
              <a:rPr lang="en-US" altLang="en-US" dirty="0"/>
              <a:t>F-listed – </a:t>
            </a:r>
            <a:r>
              <a:rPr lang="en-US" altLang="en-US" sz="2000" dirty="0"/>
              <a:t>Non-specific source wastes  (Ex. - Spent solvents)</a:t>
            </a:r>
          </a:p>
          <a:p>
            <a:pPr lvl="1" eaLnBrk="1" hangingPunct="1">
              <a:buFont typeface="Arial" panose="020B0604020202020204" pitchFamily="34" charset="0"/>
              <a:buChar char="•"/>
              <a:defRPr/>
            </a:pPr>
            <a:endParaRPr lang="en-US" altLang="en-US" sz="1200" dirty="0"/>
          </a:p>
          <a:p>
            <a:pPr lvl="1" eaLnBrk="1" hangingPunct="1">
              <a:buFont typeface="Arial" panose="020B0604020202020204" pitchFamily="34" charset="0"/>
              <a:buChar char="•"/>
              <a:defRPr/>
            </a:pPr>
            <a:r>
              <a:rPr lang="en-US" altLang="en-US" dirty="0"/>
              <a:t>K-listed – </a:t>
            </a:r>
            <a:r>
              <a:rPr lang="en-US" altLang="en-US" sz="2000" dirty="0"/>
              <a:t>Specific-source wastes (Generally not generated by 		the University)</a:t>
            </a:r>
          </a:p>
          <a:p>
            <a:pPr lvl="1" eaLnBrk="1" hangingPunct="1">
              <a:buFont typeface="Arial" panose="020B0604020202020204" pitchFamily="34" charset="0"/>
              <a:buChar char="•"/>
              <a:defRPr/>
            </a:pPr>
            <a:endParaRPr lang="en-US" altLang="en-US" sz="1200" dirty="0"/>
          </a:p>
          <a:p>
            <a:pPr lvl="1" eaLnBrk="1" hangingPunct="1">
              <a:buFont typeface="Arial" panose="020B0604020202020204" pitchFamily="34" charset="0"/>
              <a:buChar char="•"/>
              <a:defRPr/>
            </a:pPr>
            <a:r>
              <a:rPr lang="en-US" altLang="en-US" dirty="0"/>
              <a:t>P-listed &amp; U-listed – </a:t>
            </a:r>
            <a:r>
              <a:rPr lang="en-US" altLang="en-US" sz="2000" dirty="0"/>
              <a:t>Unused Commercial Chemical Products</a:t>
            </a:r>
          </a:p>
          <a:p>
            <a:pPr marL="136525" indent="0">
              <a:buFont typeface="Wingdings 2" panose="05020102010507070707" pitchFamily="18" charset="2"/>
              <a:buNone/>
              <a:defRPr/>
            </a:pPr>
            <a:endParaRPr lang="en-US" sz="2000" dirty="0"/>
          </a:p>
          <a:p>
            <a:pPr marL="136525" indent="0" algn="ctr">
              <a:buFont typeface="Wingdings 2" panose="05020102010507070707" pitchFamily="18" charset="2"/>
              <a:buNone/>
              <a:defRPr/>
            </a:pPr>
            <a:r>
              <a:rPr lang="en-US" sz="2000" b="1" dirty="0"/>
              <a:t>Special Exception for P-Listed Chemicals: Empty containers that held p-listed chemicals must be tagged and disposed of as a hazardous waste!</a:t>
            </a:r>
          </a:p>
        </p:txBody>
      </p:sp>
      <p:sp>
        <p:nvSpPr>
          <p:cNvPr id="4" name="Date Placeholder 3"/>
          <p:cNvSpPr>
            <a:spLocks noGrp="1"/>
          </p:cNvSpPr>
          <p:nvPr>
            <p:ph type="dt" sz="quarter" idx="10"/>
          </p:nvPr>
        </p:nvSpPr>
        <p:spPr/>
        <p:txBody>
          <a:bodyPr/>
          <a:lstStyle/>
          <a:p>
            <a:pPr>
              <a:defRPr/>
            </a:pPr>
            <a:fld id="{8D3A841D-7793-4F11-81B7-EA9BD9AA8413}" type="datetime1">
              <a:rPr lang="en-US" smtClean="0"/>
              <a:pPr>
                <a:defRPr/>
              </a:pPr>
              <a:t>11/1/2019</a:t>
            </a:fld>
            <a:endParaRPr lang="en-US" dirty="0"/>
          </a:p>
        </p:txBody>
      </p:sp>
      <p:grpSp>
        <p:nvGrpSpPr>
          <p:cNvPr id="16388" name="Group 8"/>
          <p:cNvGrpSpPr>
            <a:grpSpLocks/>
          </p:cNvGrpSpPr>
          <p:nvPr/>
        </p:nvGrpSpPr>
        <p:grpSpPr bwMode="auto">
          <a:xfrm>
            <a:off x="152400" y="80963"/>
            <a:ext cx="8812213" cy="1179512"/>
            <a:chOff x="152400" y="80963"/>
            <a:chExt cx="8812213" cy="1179512"/>
          </a:xfrm>
        </p:grpSpPr>
        <p:pic>
          <p:nvPicPr>
            <p:cNvPr id="1638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16391"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Font typeface="Wingdings 2" panose="05020102010507070707" pitchFamily="18" charset="2"/>
              <a:buNone/>
              <a:defRPr/>
            </a:pPr>
            <a:r>
              <a:rPr lang="en-US" b="1" u="sng" dirty="0"/>
              <a:t>What is a Hazardous Waste? (cont.)</a:t>
            </a:r>
          </a:p>
          <a:p>
            <a:pPr marL="0" indent="0">
              <a:buFont typeface="Wingdings 2" panose="05020102010507070707" pitchFamily="18" charset="2"/>
              <a:buNone/>
              <a:defRPr/>
            </a:pPr>
            <a:r>
              <a:rPr lang="en-US" dirty="0"/>
              <a:t>Characteristic Hazardous Waste (D-Listed)</a:t>
            </a:r>
          </a:p>
          <a:p>
            <a:pPr marL="547688" lvl="1" indent="-84138">
              <a:buClrTx/>
              <a:buFont typeface="Arial" panose="020B0604020202020204" pitchFamily="34" charset="0"/>
              <a:buChar char="•"/>
              <a:defRPr/>
            </a:pPr>
            <a:r>
              <a:rPr lang="en-US" sz="2000" dirty="0"/>
              <a:t>	Ignitable (D001) – </a:t>
            </a:r>
            <a:r>
              <a:rPr lang="en-US" sz="1800" dirty="0"/>
              <a:t>Ignitable wastes include oxidizers and 		liquid, solids and gases that have a flashpoint of &lt;140</a:t>
            </a:r>
            <a:r>
              <a:rPr lang="en-US" sz="1800" dirty="0">
                <a:cs typeface="Arial" pitchFamily="34" charset="0"/>
              </a:rPr>
              <a:t> °F</a:t>
            </a:r>
          </a:p>
          <a:p>
            <a:pPr marL="547688" lvl="1" indent="-84138">
              <a:buClrTx/>
              <a:buFont typeface="Arial" panose="020B0604020202020204" pitchFamily="34" charset="0"/>
              <a:buChar char="•"/>
              <a:defRPr/>
            </a:pPr>
            <a:endParaRPr lang="en-US" sz="1800" dirty="0"/>
          </a:p>
          <a:p>
            <a:pPr indent="-84138">
              <a:buClrTx/>
              <a:buFont typeface="Arial" panose="020B0604020202020204" pitchFamily="34" charset="0"/>
              <a:buChar char="•"/>
              <a:defRPr/>
            </a:pPr>
            <a:r>
              <a:rPr lang="en-US" sz="2400" dirty="0"/>
              <a:t>	Corrosive (D002) – </a:t>
            </a:r>
            <a:r>
              <a:rPr lang="en-US" sz="1800" dirty="0"/>
              <a:t>pH </a:t>
            </a:r>
            <a:r>
              <a:rPr lang="en-US" sz="1800" dirty="0">
                <a:sym typeface="Symbol" pitchFamily="18" charset="2"/>
              </a:rPr>
              <a:t> 2 (acidic) or pH  12.5 (basic)</a:t>
            </a:r>
          </a:p>
          <a:p>
            <a:pPr marL="463550" indent="0">
              <a:buClrTx/>
              <a:buFont typeface="Wingdings 2" panose="05020102010507070707" pitchFamily="18" charset="2"/>
              <a:buNone/>
              <a:defRPr/>
            </a:pPr>
            <a:endParaRPr lang="en-US" sz="1800" dirty="0"/>
          </a:p>
          <a:p>
            <a:pPr indent="-84138">
              <a:buClrTx/>
              <a:buFont typeface="Arial" panose="020B0604020202020204" pitchFamily="34" charset="0"/>
              <a:buChar char="•"/>
              <a:defRPr/>
            </a:pPr>
            <a:r>
              <a:rPr lang="en-US" sz="2400" dirty="0"/>
              <a:t>	Reactive (D003) – </a:t>
            </a:r>
            <a:r>
              <a:rPr lang="en-US" sz="1800" dirty="0"/>
              <a:t>Water or air reactive waste that 					produces toxic fumes</a:t>
            </a:r>
          </a:p>
          <a:p>
            <a:pPr indent="-84138">
              <a:buClrTx/>
              <a:buFont typeface="Arial" panose="020B0604020202020204" pitchFamily="34" charset="0"/>
              <a:buChar char="•"/>
              <a:defRPr/>
            </a:pPr>
            <a:r>
              <a:rPr lang="en-US" sz="2400" dirty="0"/>
              <a:t>	Toxic (D004-D043) – </a:t>
            </a:r>
            <a:r>
              <a:rPr lang="en-US" sz="1800" dirty="0"/>
              <a:t>Materials that potentially threaten 				human and/or  wildlife health </a:t>
            </a:r>
          </a:p>
          <a:p>
            <a:pPr>
              <a:defRPr/>
            </a:pPr>
            <a:endParaRPr lang="en-US" dirty="0"/>
          </a:p>
        </p:txBody>
      </p:sp>
      <p:sp>
        <p:nvSpPr>
          <p:cNvPr id="4" name="Date Placeholder 3"/>
          <p:cNvSpPr>
            <a:spLocks noGrp="1"/>
          </p:cNvSpPr>
          <p:nvPr>
            <p:ph type="dt" sz="quarter" idx="10"/>
          </p:nvPr>
        </p:nvSpPr>
        <p:spPr/>
        <p:txBody>
          <a:bodyPr/>
          <a:lstStyle/>
          <a:p>
            <a:pPr>
              <a:defRPr/>
            </a:pPr>
            <a:fld id="{8D3A841D-7793-4F11-81B7-EA9BD9AA8413}" type="datetime1">
              <a:rPr lang="en-US" smtClean="0"/>
              <a:pPr>
                <a:defRPr/>
              </a:pPr>
              <a:t>11/1/2019</a:t>
            </a:fld>
            <a:endParaRPr lang="en-US" dirty="0"/>
          </a:p>
        </p:txBody>
      </p:sp>
      <p:grpSp>
        <p:nvGrpSpPr>
          <p:cNvPr id="17412" name="Group 8"/>
          <p:cNvGrpSpPr>
            <a:grpSpLocks/>
          </p:cNvGrpSpPr>
          <p:nvPr/>
        </p:nvGrpSpPr>
        <p:grpSpPr bwMode="auto">
          <a:xfrm>
            <a:off x="152400" y="80963"/>
            <a:ext cx="8812213" cy="1179512"/>
            <a:chOff x="152400" y="80963"/>
            <a:chExt cx="8812213" cy="1179512"/>
          </a:xfrm>
        </p:grpSpPr>
        <p:pic>
          <p:nvPicPr>
            <p:cNvPr id="174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10604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 name="Picture 6" descr="A picture containing yellow, indoor&#10;&#10;Description automatically generated"/>
            <p:cNvPicPr>
              <a:picLocks noChangeAspect="1" noChangeArrowheads="1"/>
            </p:cNvPicPr>
            <p:nvPr/>
          </p:nvPicPr>
          <p:blipFill>
            <a:blip r:embed="rId3"/>
            <a:srcRect/>
            <a:stretch>
              <a:fillRect/>
            </a:stretch>
          </p:blipFill>
          <p:spPr bwMode="auto">
            <a:xfrm>
              <a:off x="7834313" y="80963"/>
              <a:ext cx="1130300" cy="1179512"/>
            </a:xfrm>
            <a:prstGeom prst="rect">
              <a:avLst/>
            </a:prstGeom>
            <a:noFill/>
            <a:ln>
              <a:noFill/>
            </a:ln>
            <a:effectLst>
              <a:softEdge rad="0"/>
            </a:effectLst>
          </p:spPr>
        </p:pic>
        <p:pic>
          <p:nvPicPr>
            <p:cNvPr id="17419" name="Picture 11" descr="A close up of a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092" y="134116"/>
              <a:ext cx="2482978" cy="107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3" name="Picture 4" descr="A close up of a sign&#10;&#10;Description automatically generat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363" y="2495550"/>
            <a:ext cx="5889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A close up of a sign&#10;&#10;Description automatically generat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 y="3403600"/>
            <a:ext cx="635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descr="A close up of a sign&#10;&#10;Description automatically generate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763" y="4171950"/>
            <a:ext cx="64293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1" descr="A close up of a sign&#10;&#10;Description automatically generate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0413" y="5027613"/>
            <a:ext cx="65563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5320</TotalTime>
  <Words>1072</Words>
  <Application>Microsoft Office PowerPoint</Application>
  <PresentationFormat>On-screen Show (4:3)</PresentationFormat>
  <Paragraphs>223</Paragraphs>
  <Slides>36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Lucida Sans</vt:lpstr>
      <vt:lpstr>Book Antiqua</vt:lpstr>
      <vt:lpstr>Wingdings 2</vt:lpstr>
      <vt:lpstr>Wingdings</vt:lpstr>
      <vt:lpstr>Wingdings 3</vt:lpstr>
      <vt:lpstr>Symbol</vt:lpstr>
      <vt:lpstr>Apex</vt:lpstr>
      <vt:lpstr>Environmental Health and Safety  Hazardous Waste Training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Autumn</dc:title>
  <dc:creator>USC</dc:creator>
  <cp:lastModifiedBy>SMITH, SHERIKA</cp:lastModifiedBy>
  <cp:revision>197</cp:revision>
  <cp:lastPrinted>2019-05-20T14:30:22Z</cp:lastPrinted>
  <dcterms:created xsi:type="dcterms:W3CDTF">2006-11-17T17:31:34Z</dcterms:created>
  <dcterms:modified xsi:type="dcterms:W3CDTF">2019-11-01T14:20:14Z</dcterms:modified>
</cp:coreProperties>
</file>